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761" r:id="rId1"/>
  </p:sldMasterIdLst>
  <p:notesMasterIdLst>
    <p:notesMasterId r:id="rId54"/>
  </p:notesMasterIdLst>
  <p:sldIdLst>
    <p:sldId id="258" r:id="rId2"/>
    <p:sldId id="390" r:id="rId3"/>
    <p:sldId id="271" r:id="rId4"/>
    <p:sldId id="290" r:id="rId5"/>
    <p:sldId id="332" r:id="rId6"/>
    <p:sldId id="311" r:id="rId7"/>
    <p:sldId id="312" r:id="rId8"/>
    <p:sldId id="313" r:id="rId9"/>
    <p:sldId id="315" r:id="rId10"/>
    <p:sldId id="316" r:id="rId11"/>
    <p:sldId id="359" r:id="rId12"/>
    <p:sldId id="317" r:id="rId13"/>
    <p:sldId id="318" r:id="rId14"/>
    <p:sldId id="320" r:id="rId15"/>
    <p:sldId id="321" r:id="rId16"/>
    <p:sldId id="259" r:id="rId17"/>
    <p:sldId id="381" r:id="rId18"/>
    <p:sldId id="322" r:id="rId19"/>
    <p:sldId id="344" r:id="rId20"/>
    <p:sldId id="323" r:id="rId21"/>
    <p:sldId id="374" r:id="rId22"/>
    <p:sldId id="324" r:id="rId23"/>
    <p:sldId id="341" r:id="rId24"/>
    <p:sldId id="343" r:id="rId25"/>
    <p:sldId id="333" r:id="rId26"/>
    <p:sldId id="368" r:id="rId27"/>
    <p:sldId id="352" r:id="rId28"/>
    <p:sldId id="392" r:id="rId29"/>
    <p:sldId id="393" r:id="rId30"/>
    <p:sldId id="376" r:id="rId31"/>
    <p:sldId id="391" r:id="rId32"/>
    <p:sldId id="385" r:id="rId33"/>
    <p:sldId id="386" r:id="rId34"/>
    <p:sldId id="346" r:id="rId35"/>
    <p:sldId id="382" r:id="rId36"/>
    <p:sldId id="348" r:id="rId37"/>
    <p:sldId id="383" r:id="rId38"/>
    <p:sldId id="384" r:id="rId39"/>
    <p:sldId id="397" r:id="rId40"/>
    <p:sldId id="394" r:id="rId41"/>
    <p:sldId id="366" r:id="rId42"/>
    <p:sldId id="367" r:id="rId43"/>
    <p:sldId id="395" r:id="rId44"/>
    <p:sldId id="398" r:id="rId45"/>
    <p:sldId id="406" r:id="rId46"/>
    <p:sldId id="400" r:id="rId47"/>
    <p:sldId id="403" r:id="rId48"/>
    <p:sldId id="407" r:id="rId49"/>
    <p:sldId id="408" r:id="rId50"/>
    <p:sldId id="405" r:id="rId51"/>
    <p:sldId id="409" r:id="rId52"/>
    <p:sldId id="339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ACDDA"/>
    <a:srgbClr val="0000FF"/>
    <a:srgbClr val="FF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044" autoAdjust="0"/>
    <p:restoredTop sz="96774" autoAdjust="0"/>
  </p:normalViewPr>
  <p:slideViewPr>
    <p:cSldViewPr>
      <p:cViewPr>
        <p:scale>
          <a:sx n="66" d="100"/>
          <a:sy n="66" d="100"/>
        </p:scale>
        <p:origin x="-189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59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esktop\&#1082;%20&#1073;&#1102;&#1076;&#1078;&#1077;&#1090;&#1091;\&#1076;&#1083;&#1103;%20&#1075;&#1088;&#1072;&#1078;&#1076;&#1072;&#1085;\&#1050;&#1085;&#1080;&#1075;&#1072;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ocuments\&#1050;&#1085;&#1080;&#1075;&#1072;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ocuments\&#1050;&#1085;&#1080;&#1075;&#1072;20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ocuments\&#1050;&#1085;&#1080;&#1075;&#1072;202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esktop\&#1082;%20&#1073;&#1102;&#1076;&#1078;&#1077;&#1090;&#1091;\&#1076;&#1083;&#1103;%20&#1075;&#1088;&#1072;&#1078;&#1076;&#1072;&#1085;\&#1050;&#1085;&#1080;&#1075;&#1072;3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Всего доходов</c:v>
          </c:tx>
          <c:cat>
            <c:strRef>
              <c:f>Лист1!$B$8:$F$8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 </c:v>
                </c:pt>
                <c:pt idx="3">
                  <c:v>2023 год </c:v>
                </c:pt>
                <c:pt idx="4">
                  <c:v>2024 год </c:v>
                </c:pt>
              </c:strCache>
            </c:strRef>
          </c:cat>
          <c:val>
            <c:numRef>
              <c:f>Лист1!$B$9:$F$9</c:f>
              <c:numCache>
                <c:formatCode>General</c:formatCode>
                <c:ptCount val="5"/>
                <c:pt idx="0">
                  <c:v>813972</c:v>
                </c:pt>
                <c:pt idx="1">
                  <c:v>888176</c:v>
                </c:pt>
                <c:pt idx="2">
                  <c:v>844309.1</c:v>
                </c:pt>
                <c:pt idx="3">
                  <c:v>813993.3</c:v>
                </c:pt>
                <c:pt idx="4">
                  <c:v>830487.1</c:v>
                </c:pt>
              </c:numCache>
            </c:numRef>
          </c:val>
        </c:ser>
        <c:ser>
          <c:idx val="1"/>
          <c:order val="1"/>
          <c:tx>
            <c:v>Налоговые и неналоговые доходы</c:v>
          </c:tx>
          <c:cat>
            <c:strRef>
              <c:f>Лист1!$B$8:$F$8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 </c:v>
                </c:pt>
                <c:pt idx="3">
                  <c:v>2023 год </c:v>
                </c:pt>
                <c:pt idx="4">
                  <c:v>2024 год </c:v>
                </c:pt>
              </c:strCache>
            </c:str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145831.9</c:v>
                </c:pt>
                <c:pt idx="1">
                  <c:v>182653.3</c:v>
                </c:pt>
                <c:pt idx="2">
                  <c:v>180362.1</c:v>
                </c:pt>
                <c:pt idx="3">
                  <c:v>189641</c:v>
                </c:pt>
                <c:pt idx="4">
                  <c:v>199486.1</c:v>
                </c:pt>
              </c:numCache>
            </c:numRef>
          </c:val>
        </c:ser>
        <c:ser>
          <c:idx val="2"/>
          <c:order val="2"/>
          <c:tx>
            <c:v>Удельный вес налоговых и неналоговых доходов % </c:v>
          </c:tx>
          <c:cat>
            <c:strRef>
              <c:f>Лист1!$B$8:$F$8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 </c:v>
                </c:pt>
                <c:pt idx="3">
                  <c:v>2023 год </c:v>
                </c:pt>
                <c:pt idx="4">
                  <c:v>2024 год </c:v>
                </c:pt>
              </c:strCache>
            </c:strRef>
          </c:cat>
          <c:val>
            <c:numRef>
              <c:f>Лист1!$B$11:$F$11</c:f>
              <c:numCache>
                <c:formatCode>General</c:formatCode>
                <c:ptCount val="5"/>
                <c:pt idx="0">
                  <c:v>17.899999999999999</c:v>
                </c:pt>
                <c:pt idx="1">
                  <c:v>20.6</c:v>
                </c:pt>
                <c:pt idx="2">
                  <c:v>21.4</c:v>
                </c:pt>
                <c:pt idx="3">
                  <c:v>23.3</c:v>
                </c:pt>
                <c:pt idx="4">
                  <c:v>24</c:v>
                </c:pt>
              </c:numCache>
            </c:numRef>
          </c:val>
        </c:ser>
        <c:shape val="cone"/>
        <c:axId val="105215872"/>
        <c:axId val="105217408"/>
        <c:axId val="0"/>
      </c:bar3DChart>
      <c:catAx>
        <c:axId val="105215872"/>
        <c:scaling>
          <c:orientation val="minMax"/>
        </c:scaling>
        <c:axPos val="b"/>
        <c:tickLblPos val="nextTo"/>
        <c:crossAx val="105217408"/>
        <c:crosses val="autoZero"/>
        <c:auto val="1"/>
        <c:lblAlgn val="ctr"/>
        <c:lblOffset val="100"/>
      </c:catAx>
      <c:valAx>
        <c:axId val="105217408"/>
        <c:scaling>
          <c:orientation val="minMax"/>
        </c:scaling>
        <c:axPos val="l"/>
        <c:majorGridlines/>
        <c:numFmt formatCode="General" sourceLinked="1"/>
        <c:tickLblPos val="nextTo"/>
        <c:crossAx val="1052158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2020 год</c:v>
          </c:tx>
          <c:cat>
            <c:strRef>
              <c:f>Лист1!$B$8:$H$8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Единый налог на вмененный доход </c:v>
                </c:pt>
                <c:pt idx="3">
                  <c:v>Единый сельскохозяйственный налог </c:v>
                </c:pt>
                <c:pt idx="4">
                  <c:v>Транспортный налог </c:v>
                </c:pt>
                <c:pt idx="5">
                  <c:v>Прочие </c:v>
                </c:pt>
                <c:pt idx="6">
                  <c:v>Государственная пошлина </c:v>
                </c:pt>
              </c:strCache>
            </c:strRef>
          </c:cat>
          <c:val>
            <c:numRef>
              <c:f>Лист1!$B$9:$H$9</c:f>
              <c:numCache>
                <c:formatCode>General</c:formatCode>
                <c:ptCount val="7"/>
                <c:pt idx="0">
                  <c:v>95062.3</c:v>
                </c:pt>
                <c:pt idx="1">
                  <c:v>19432.2</c:v>
                </c:pt>
                <c:pt idx="2">
                  <c:v>7500.2</c:v>
                </c:pt>
                <c:pt idx="3">
                  <c:v>8689.5</c:v>
                </c:pt>
                <c:pt idx="4">
                  <c:v>0</c:v>
                </c:pt>
                <c:pt idx="5">
                  <c:v>424.9</c:v>
                </c:pt>
                <c:pt idx="6">
                  <c:v>5104.7</c:v>
                </c:pt>
              </c:numCache>
            </c:numRef>
          </c:val>
        </c:ser>
        <c:ser>
          <c:idx val="1"/>
          <c:order val="1"/>
          <c:tx>
            <c:v>2021 год</c:v>
          </c:tx>
          <c:cat>
            <c:strRef>
              <c:f>Лист1!$B$8:$H$8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Единый налог на вмененный доход </c:v>
                </c:pt>
                <c:pt idx="3">
                  <c:v>Единый сельскохозяйственный налог </c:v>
                </c:pt>
                <c:pt idx="4">
                  <c:v>Транспортный налог </c:v>
                </c:pt>
                <c:pt idx="5">
                  <c:v>Прочие </c:v>
                </c:pt>
                <c:pt idx="6">
                  <c:v>Государственная пошлина </c:v>
                </c:pt>
              </c:strCache>
            </c:strRef>
          </c:cat>
          <c:val>
            <c:numRef>
              <c:f>Лист1!$B$10:$H$10</c:f>
              <c:numCache>
                <c:formatCode>General</c:formatCode>
                <c:ptCount val="7"/>
                <c:pt idx="0">
                  <c:v>98400</c:v>
                </c:pt>
                <c:pt idx="1">
                  <c:v>22000</c:v>
                </c:pt>
                <c:pt idx="2">
                  <c:v>2150</c:v>
                </c:pt>
                <c:pt idx="3">
                  <c:v>15001.7</c:v>
                </c:pt>
                <c:pt idx="4">
                  <c:v>25000</c:v>
                </c:pt>
                <c:pt idx="5">
                  <c:v>2600</c:v>
                </c:pt>
                <c:pt idx="6">
                  <c:v>5029.2</c:v>
                </c:pt>
              </c:numCache>
            </c:numRef>
          </c:val>
        </c:ser>
        <c:ser>
          <c:idx val="2"/>
          <c:order val="2"/>
          <c:tx>
            <c:v>2022 год</c:v>
          </c:tx>
          <c:cat>
            <c:strRef>
              <c:f>Лист1!$B$8:$H$8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Единый налог на вмененный доход </c:v>
                </c:pt>
                <c:pt idx="3">
                  <c:v>Единый сельскохозяйственный налог </c:v>
                </c:pt>
                <c:pt idx="4">
                  <c:v>Транспортный налог </c:v>
                </c:pt>
                <c:pt idx="5">
                  <c:v>Прочие </c:v>
                </c:pt>
                <c:pt idx="6">
                  <c:v>Государственная пошлина </c:v>
                </c:pt>
              </c:strCache>
            </c:strRef>
          </c:cat>
          <c:val>
            <c:numRef>
              <c:f>Лист1!$B$11:$H$11</c:f>
              <c:numCache>
                <c:formatCode>General</c:formatCode>
                <c:ptCount val="7"/>
                <c:pt idx="0">
                  <c:v>108955.3</c:v>
                </c:pt>
                <c:pt idx="1">
                  <c:v>10250.700000000004</c:v>
                </c:pt>
                <c:pt idx="2">
                  <c:v>830</c:v>
                </c:pt>
                <c:pt idx="3">
                  <c:v>9400</c:v>
                </c:pt>
                <c:pt idx="4">
                  <c:v>35158.9</c:v>
                </c:pt>
                <c:pt idx="5">
                  <c:v>4100</c:v>
                </c:pt>
                <c:pt idx="6">
                  <c:v>5300</c:v>
                </c:pt>
              </c:numCache>
            </c:numRef>
          </c:val>
        </c:ser>
        <c:ser>
          <c:idx val="3"/>
          <c:order val="3"/>
          <c:tx>
            <c:v>2023 год</c:v>
          </c:tx>
          <c:cat>
            <c:strRef>
              <c:f>Лист1!$B$8:$H$8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Единый налог на вмененный доход </c:v>
                </c:pt>
                <c:pt idx="3">
                  <c:v>Единый сельскохозяйственный налог </c:v>
                </c:pt>
                <c:pt idx="4">
                  <c:v>Транспортный налог </c:v>
                </c:pt>
                <c:pt idx="5">
                  <c:v>Прочие </c:v>
                </c:pt>
                <c:pt idx="6">
                  <c:v>Государственная пошлина </c:v>
                </c:pt>
              </c:strCache>
            </c:strRef>
          </c:cat>
          <c:val>
            <c:numRef>
              <c:f>Лист1!$B$12:$H$12</c:f>
              <c:numCache>
                <c:formatCode>General</c:formatCode>
                <c:ptCount val="7"/>
                <c:pt idx="0">
                  <c:v>116582.2</c:v>
                </c:pt>
                <c:pt idx="1">
                  <c:v>10570.5</c:v>
                </c:pt>
                <c:pt idx="2">
                  <c:v>830</c:v>
                </c:pt>
                <c:pt idx="3">
                  <c:v>9870</c:v>
                </c:pt>
                <c:pt idx="4">
                  <c:v>35615.599999999999</c:v>
                </c:pt>
                <c:pt idx="5">
                  <c:v>4400</c:v>
                </c:pt>
                <c:pt idx="6">
                  <c:v>5400</c:v>
                </c:pt>
              </c:numCache>
            </c:numRef>
          </c:val>
        </c:ser>
        <c:ser>
          <c:idx val="4"/>
          <c:order val="4"/>
          <c:tx>
            <c:v>2024 год</c:v>
          </c:tx>
          <c:cat>
            <c:strRef>
              <c:f>Лист1!$B$8:$H$8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Единый налог на вмененный доход </c:v>
                </c:pt>
                <c:pt idx="3">
                  <c:v>Единый сельскохозяйственный налог </c:v>
                </c:pt>
                <c:pt idx="4">
                  <c:v>Транспортный налог </c:v>
                </c:pt>
                <c:pt idx="5">
                  <c:v>Прочие </c:v>
                </c:pt>
                <c:pt idx="6">
                  <c:v>Государственная пошлина </c:v>
                </c:pt>
              </c:strCache>
            </c:strRef>
          </c:cat>
          <c:val>
            <c:numRef>
              <c:f>Лист1!$B$13:$H$13</c:f>
              <c:numCache>
                <c:formatCode>General</c:formatCode>
                <c:ptCount val="7"/>
                <c:pt idx="0">
                  <c:v>124743</c:v>
                </c:pt>
                <c:pt idx="1">
                  <c:v>10887.6</c:v>
                </c:pt>
                <c:pt idx="2">
                  <c:v>830</c:v>
                </c:pt>
                <c:pt idx="3">
                  <c:v>10363</c:v>
                </c:pt>
                <c:pt idx="4">
                  <c:v>36084.1</c:v>
                </c:pt>
                <c:pt idx="5">
                  <c:v>4700</c:v>
                </c:pt>
                <c:pt idx="6">
                  <c:v>5500</c:v>
                </c:pt>
              </c:numCache>
            </c:numRef>
          </c:val>
        </c:ser>
        <c:shape val="box"/>
        <c:axId val="107965056"/>
        <c:axId val="107983232"/>
        <c:axId val="0"/>
      </c:bar3DChart>
      <c:catAx>
        <c:axId val="107965056"/>
        <c:scaling>
          <c:orientation val="minMax"/>
        </c:scaling>
        <c:delete val="1"/>
        <c:axPos val="b"/>
        <c:tickLblPos val="nextTo"/>
        <c:crossAx val="107983232"/>
        <c:crosses val="autoZero"/>
        <c:auto val="1"/>
        <c:lblAlgn val="ctr"/>
        <c:lblOffset val="100"/>
      </c:catAx>
      <c:valAx>
        <c:axId val="107983232"/>
        <c:scaling>
          <c:orientation val="minMax"/>
        </c:scaling>
        <c:axPos val="l"/>
        <c:majorGridlines/>
        <c:numFmt formatCode="General" sourceLinked="1"/>
        <c:tickLblPos val="nextTo"/>
        <c:crossAx val="1079650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2020 г.</c:v>
          </c:tx>
          <c:val>
            <c:numRef>
              <c:f>Лист1!$B$7:$G$7</c:f>
              <c:numCache>
                <c:formatCode>General</c:formatCode>
                <c:ptCount val="6"/>
                <c:pt idx="0">
                  <c:v>5805.9</c:v>
                </c:pt>
                <c:pt idx="1">
                  <c:v>152.30000000000001</c:v>
                </c:pt>
                <c:pt idx="2">
                  <c:v>368.4</c:v>
                </c:pt>
                <c:pt idx="3">
                  <c:v>608.9</c:v>
                </c:pt>
                <c:pt idx="4">
                  <c:v>1300.0999999999999</c:v>
                </c:pt>
                <c:pt idx="5">
                  <c:v>1381.2</c:v>
                </c:pt>
              </c:numCache>
            </c:numRef>
          </c:val>
        </c:ser>
        <c:ser>
          <c:idx val="1"/>
          <c:order val="1"/>
          <c:tx>
            <c:v>2021 г.</c:v>
          </c:tx>
          <c:val>
            <c:numRef>
              <c:f>Лист1!$B$8:$G$8</c:f>
              <c:numCache>
                <c:formatCode>General</c:formatCode>
                <c:ptCount val="6"/>
                <c:pt idx="0">
                  <c:v>10175.200000000004</c:v>
                </c:pt>
                <c:pt idx="1">
                  <c:v>219.8</c:v>
                </c:pt>
                <c:pt idx="2">
                  <c:v>360</c:v>
                </c:pt>
                <c:pt idx="3">
                  <c:v>587</c:v>
                </c:pt>
                <c:pt idx="4">
                  <c:v>0</c:v>
                </c:pt>
                <c:pt idx="5">
                  <c:v>1130</c:v>
                </c:pt>
              </c:numCache>
            </c:numRef>
          </c:val>
        </c:ser>
        <c:ser>
          <c:idx val="2"/>
          <c:order val="2"/>
          <c:tx>
            <c:v>2022 г.</c:v>
          </c:tx>
          <c:val>
            <c:numRef>
              <c:f>Лист1!$B$9:$G$9</c:f>
              <c:numCache>
                <c:formatCode>General</c:formatCode>
                <c:ptCount val="6"/>
                <c:pt idx="0">
                  <c:v>5375.2</c:v>
                </c:pt>
                <c:pt idx="1">
                  <c:v>137</c:v>
                </c:pt>
                <c:pt idx="2">
                  <c:v>355</c:v>
                </c:pt>
                <c:pt idx="3">
                  <c:v>0</c:v>
                </c:pt>
                <c:pt idx="4">
                  <c:v>500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v>2023 г.</c:v>
          </c:tx>
          <c:val>
            <c:numRef>
              <c:f>Лист1!$B$10:$G$10</c:f>
              <c:numCache>
                <c:formatCode>General</c:formatCode>
                <c:ptCount val="6"/>
                <c:pt idx="0">
                  <c:v>5375.2</c:v>
                </c:pt>
                <c:pt idx="1">
                  <c:v>142.5</c:v>
                </c:pt>
                <c:pt idx="2">
                  <c:v>355</c:v>
                </c:pt>
                <c:pt idx="3">
                  <c:v>0</c:v>
                </c:pt>
                <c:pt idx="4">
                  <c:v>500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v>2024 г.</c:v>
          </c:tx>
          <c:val>
            <c:numRef>
              <c:f>Лист1!$B$11:$G$11</c:f>
              <c:numCache>
                <c:formatCode>General</c:formatCode>
                <c:ptCount val="6"/>
                <c:pt idx="0">
                  <c:v>5375.2</c:v>
                </c:pt>
                <c:pt idx="1">
                  <c:v>148.19999999999999</c:v>
                </c:pt>
                <c:pt idx="2">
                  <c:v>355</c:v>
                </c:pt>
                <c:pt idx="3">
                  <c:v>0</c:v>
                </c:pt>
                <c:pt idx="4">
                  <c:v>500</c:v>
                </c:pt>
                <c:pt idx="5">
                  <c:v>0</c:v>
                </c:pt>
              </c:numCache>
            </c:numRef>
          </c:val>
        </c:ser>
        <c:shape val="box"/>
        <c:axId val="108319104"/>
        <c:axId val="108320640"/>
        <c:axId val="0"/>
      </c:bar3DChart>
      <c:catAx>
        <c:axId val="108319104"/>
        <c:scaling>
          <c:orientation val="minMax"/>
        </c:scaling>
        <c:delete val="1"/>
        <c:axPos val="b"/>
        <c:tickLblPos val="nextTo"/>
        <c:crossAx val="108320640"/>
        <c:crosses val="autoZero"/>
        <c:auto val="1"/>
        <c:lblAlgn val="ctr"/>
        <c:lblOffset val="100"/>
      </c:catAx>
      <c:valAx>
        <c:axId val="108320640"/>
        <c:scaling>
          <c:orientation val="minMax"/>
        </c:scaling>
        <c:axPos val="l"/>
        <c:majorGridlines/>
        <c:numFmt formatCode="General" sourceLinked="1"/>
        <c:tickLblPos val="nextTo"/>
        <c:crossAx val="1083191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2023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[Книга2023.xlsx]Лист1!$C$6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[Книга2023.xlsx]Лист1!$B$7:$B$10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[Книга2023.xlsx]Лист1!$C$7:$C$10</c:f>
              <c:numCache>
                <c:formatCode>General</c:formatCode>
                <c:ptCount val="4"/>
                <c:pt idx="0">
                  <c:v>57534.2</c:v>
                </c:pt>
                <c:pt idx="1">
                  <c:v>75249.600000000006</c:v>
                </c:pt>
                <c:pt idx="2">
                  <c:v>483500.7</c:v>
                </c:pt>
                <c:pt idx="3">
                  <c:v>8067.8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Лист1!$C$5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Лист1!$B$6:$B$9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Лист1!$C$6:$C$9</c:f>
              <c:numCache>
                <c:formatCode>General</c:formatCode>
                <c:ptCount val="4"/>
                <c:pt idx="0">
                  <c:v>113232</c:v>
                </c:pt>
                <c:pt idx="1">
                  <c:v>65030.400000000001</c:v>
                </c:pt>
                <c:pt idx="2">
                  <c:v>483191.4</c:v>
                </c:pt>
                <c:pt idx="3">
                  <c:v>2493.1999999999998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Лист1!$B$6:$B$9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Лист1!$C$6:$C$9</c:f>
              <c:numCache>
                <c:formatCode>General</c:formatCode>
                <c:ptCount val="4"/>
                <c:pt idx="0">
                  <c:v>66248.899999999994</c:v>
                </c:pt>
                <c:pt idx="1">
                  <c:v>71233.399999999994</c:v>
                </c:pt>
                <c:pt idx="2">
                  <c:v>482788.7</c:v>
                </c:pt>
                <c:pt idx="3">
                  <c:v>10730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696453080979558E-3"/>
          <c:y val="8.7896579469691843E-2"/>
          <c:w val="0.58658262900623415"/>
          <c:h val="0.89808799783883053"/>
        </c:manualLayout>
      </c:layout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[Книга34.xlsx]Лист1!$A$1:$A$11</c:f>
              <c:strCache>
                <c:ptCount val="11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 </c:v>
                </c:pt>
                <c:pt idx="3">
                  <c:v>Жилищно-коммунальное хозяйство </c:v>
                </c:pt>
                <c:pt idx="4">
                  <c:v>Образование </c:v>
                </c:pt>
                <c:pt idx="5">
                  <c:v>Культура и  кинематография  </c:v>
                </c:pt>
                <c:pt idx="6">
                  <c:v>Социальная политика  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  <c:pt idx="9">
                  <c:v>Обслуживание государственного и муниципального долга 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[Книга34.xlsx]Лист1!$B$1:$B$11</c:f>
              <c:numCache>
                <c:formatCode>General</c:formatCode>
                <c:ptCount val="11"/>
                <c:pt idx="0">
                  <c:v>89670.1</c:v>
                </c:pt>
                <c:pt idx="1">
                  <c:v>1403</c:v>
                </c:pt>
                <c:pt idx="2">
                  <c:v>47034.7</c:v>
                </c:pt>
                <c:pt idx="3">
                  <c:v>0</c:v>
                </c:pt>
                <c:pt idx="4">
                  <c:v>612121.19999999809</c:v>
                </c:pt>
                <c:pt idx="5">
                  <c:v>49322.6</c:v>
                </c:pt>
                <c:pt idx="6">
                  <c:v>15763.3</c:v>
                </c:pt>
                <c:pt idx="7">
                  <c:v>16460</c:v>
                </c:pt>
                <c:pt idx="8">
                  <c:v>617.70000000000005</c:v>
                </c:pt>
                <c:pt idx="9">
                  <c:v>5.8</c:v>
                </c:pt>
                <c:pt idx="10">
                  <c:v>1910.7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67BE0-748A-4D24-A129-1247A1CC7A54}" type="slidenum">
              <a:rPr lang="ru-RU" alt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C09043-AA0D-4567-922F-8F2B7CCEA0E9}" type="slidenum">
              <a:rPr lang="ru-RU" altLang="ru-RU">
                <a:solidFill>
                  <a:srgbClr val="000000"/>
                </a:solidFill>
              </a:rPr>
              <a:pPr eaLnBrk="1" hangingPunct="1"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320A4-ECE9-4F7F-9278-8405B762A819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998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37" y="424227"/>
            <a:ext cx="1419225" cy="1859980"/>
          </a:xfrm>
          <a:prstGeom prst="rect">
            <a:avLst/>
          </a:prstGeom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" y="2708275"/>
            <a:ext cx="9191625" cy="41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39975" y="2708275"/>
            <a:ext cx="3887788" cy="286226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i="1" dirty="0" smtClean="0">
                <a:solidFill>
                  <a:schemeClr val="tx1"/>
                </a:solidFill>
              </a:rPr>
              <a:t>  </a:t>
            </a:r>
            <a:br>
              <a:rPr lang="ru-RU" altLang="ru-RU" sz="2400" i="1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69583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Бюджет для граждан </a:t>
            </a:r>
          </a:p>
          <a:p>
            <a:pPr algn="ctr">
              <a:defRPr/>
            </a:pPr>
            <a:r>
              <a:rPr lang="ru-RU" altLang="ru-RU" sz="3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Ершовского</a:t>
            </a: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муниципального района Саратовской области на 2022 год и плановые периоды  2023 и  2024 годов</a:t>
            </a:r>
            <a:endParaRPr lang="ru-RU" sz="3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16632"/>
            <a:ext cx="8934896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Налоговая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политика. Устойчивое экономическое развитие зависит от предсказуемости внутренних экономических условий, низкой инфляции, стабильной и понятной налоговой системы.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Предполагается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основным принципом любых возможных реформ налоговой системы будет принцип фискальной нейтральности - то есть не повышение налоговой нагрузки для добросовестных налогоплательщиков.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Другим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проводимых реформ налоговой политики является сокращение теневого сектора и создание равных конкурентных условий для ведения бизнеса.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политика Ершовского муниципального района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будет направлена на мобилизацию налоговых и неналоговых доходов бюджета района, на усиление администрирования налоговых и неналоговых платежей в бюджет.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Реализуемая бюджетная политика  будет решать следующие задачи: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устанавливать новые расходные обязательства только в пределах, имеющихся для их реализации финансовых ресурсов;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повышать качество планирования главными распорядителями бюджетных средств ведомственных расходов и осуществлять оценку эффективности их использования;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–жесткая экономия бюджетных средств;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–усиление финансового контроля со стороны главных распорядителей бюджетных средств и финансового органа.</a:t>
            </a:r>
          </a:p>
        </p:txBody>
      </p:sp>
    </p:spTree>
    <p:extLst>
      <p:ext uri="{BB962C8B-B14F-4D97-AF65-F5344CB8AC3E}">
        <p14:creationId xmlns="" xmlns:p14="http://schemas.microsoft.com/office/powerpoint/2010/main" val="7835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1" y="0"/>
            <a:ext cx="8858313" cy="71435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Саратовской области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1" y="1142985"/>
          <a:ext cx="8858314" cy="5408148"/>
        </p:xfrm>
        <a:graphic>
          <a:graphicData uri="http://schemas.openxmlformats.org/drawingml/2006/table">
            <a:tbl>
              <a:tblPr/>
              <a:tblGrid>
                <a:gridCol w="4182971"/>
                <a:gridCol w="879810"/>
                <a:gridCol w="880428"/>
                <a:gridCol w="791642"/>
                <a:gridCol w="707821"/>
                <a:gridCol w="792263"/>
                <a:gridCol w="623379"/>
              </a:tblGrid>
              <a:tr h="857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 показателя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Ожид.ис</a:t>
                      </a:r>
                      <a:endParaRPr lang="ru-RU" sz="12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полнение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прогноз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прогноз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5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отгруженных товаров собственного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производства, выполненных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 и услуг собственными силами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2870,7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2990,1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3099,1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3314,4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2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валовой продукции сельского хозяйства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7177,6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8613,1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9905,0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11787,0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14144,4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26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-работающих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-численность детей до 18 лет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8405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7501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8759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7416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8759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7310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8759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8759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7089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48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Фонд оплаты труда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3133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3463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3709,6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3980,4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4278,9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3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Выплаты социального характера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42,3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51,4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28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физлиц, получ. доход от предприним. деятельности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8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 физлиц, полученный. от предпринимательской деятельности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7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розничной торговли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2577,8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2766,9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2952,4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3153,6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3371,5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25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общественного питания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103,2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3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Денежные доходы населения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9070,6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9523,6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10210,9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10967,5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11808,9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51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и сбережения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8382,5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8612,8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8932,4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9270,6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9598,3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482" y="116632"/>
            <a:ext cx="8966617" cy="432048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3"/>
          <p:cNvSpPr txBox="1">
            <a:spLocks noGrp="1"/>
          </p:cNvSpPr>
          <p:nvPr>
            <p:ph idx="1"/>
          </p:nvPr>
        </p:nvSpPr>
        <p:spPr>
          <a:xfrm>
            <a:off x="88482" y="769403"/>
            <a:ext cx="3187374" cy="3754874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6512" indent="0"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 по делам, рассматриваемым в судах общей юрисдикции, мировыми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577" y="769403"/>
            <a:ext cx="3316830" cy="4585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получателями средств бюджетов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8780" y="771509"/>
            <a:ext cx="2156319" cy="3693319"/>
          </a:xfrm>
          <a:prstGeom prst="rect">
            <a:avLst/>
          </a:prstGeom>
          <a:solidFill>
            <a:schemeClr val="accent3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="" xmlns:p14="http://schemas.microsoft.com/office/powerpoint/2010/main" val="1887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поступления в бюджет 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2022год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r>
              <a:rPr lang="ru-RU" b="1" spc="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31" y="642917"/>
          <a:ext cx="9144031" cy="6852535"/>
        </p:xfrm>
        <a:graphic>
          <a:graphicData uri="http://schemas.openxmlformats.org/drawingml/2006/table">
            <a:tbl>
              <a:tblPr/>
              <a:tblGrid>
                <a:gridCol w="3812142"/>
                <a:gridCol w="772553"/>
                <a:gridCol w="1076510"/>
                <a:gridCol w="1076510"/>
                <a:gridCol w="1203158"/>
                <a:gridCol w="1203158"/>
              </a:tblGrid>
              <a:tr h="17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7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136213,8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170180,9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173994,9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183268,3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193107,7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НДФЛ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95062,3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98400,0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108955,3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116582,2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124743,0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 по подакцизным товарам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19432,2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22000,0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10250,7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10570,5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10887,6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ЕНВД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7500,2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2150,0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ЕСХН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8689,5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15001,7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9400,0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9870,0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10363,0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патент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424,9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2600,0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4400,0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4700,0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Транспортный  налог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25000,0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35158,9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35615,6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36084,1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20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Госпошлина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5104,7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5029,2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5300,0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5400,0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5500,0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7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9618,1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13472,4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6367,2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6372,7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6378,4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8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Проценты, полученные от предоставления бюджетных кредитов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52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Доходы, получаемые в виде  арендной либо иной платы за передачу в возмездное пользование муниципального   имущества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5805,9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10175,2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5375,2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5375,2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5375,2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5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доходы от использования имущества и прав, находящихся в  муниципальной собственности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Платежи от муниципальных унитарных предприятий 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Платежи при пользовании природными ресурсами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152,3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219,8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137,0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142,5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148,2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реализации муниципального имущества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608,9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587,0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продажи земельных участков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1300,1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5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оказания платных услуг и компенсации затрат государства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59,8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55,0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Штраф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1381,2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1130,0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7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145831,9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182653,3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180362,1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189641,0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199486,1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  областного бюджета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 т.ч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667745,7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705363,4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663947,0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624352,3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631001,0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5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 бюджетам субъектов Российской Федерации и муниципальных  районов области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120524,7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128236,2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113232,0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57534,2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66248,9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5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 бюджетам субъектов Российской Федерации и муниципальных  образований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97056,1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48564,8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65030,4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75249,6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71233,4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5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 образований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417915,9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487202,6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483191,4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483500,7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482788,7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 межбюджетные трансферты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32249,0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41359,8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2493,2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8067,8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10730,0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межбюджетные поступления   (пожертвования)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260,7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53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муниципальных районов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-5,6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-101,4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7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813972,0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888176,0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844309,1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813993,3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830487,1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03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и неналоговых доходов в динамике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35957" y="1747168"/>
            <a:ext cx="10971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1" y="766062"/>
          <a:ext cx="8715437" cy="1421818"/>
        </p:xfrm>
        <a:graphic>
          <a:graphicData uri="http://schemas.openxmlformats.org/drawingml/2006/table">
            <a:tbl>
              <a:tblPr/>
              <a:tblGrid>
                <a:gridCol w="2790126"/>
                <a:gridCol w="1185069"/>
                <a:gridCol w="1365881"/>
                <a:gridCol w="948657"/>
                <a:gridCol w="1170957"/>
                <a:gridCol w="1254747"/>
              </a:tblGrid>
              <a:tr h="273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2022 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2023 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2024 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36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Всего доходов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813972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888176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844309,1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813993,3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latin typeface="Times New Roman"/>
                        </a:rPr>
                        <a:t>830487,1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</a:tr>
              <a:tr h="387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145831,9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182653,3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180362,1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189641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199486,1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</a:tr>
              <a:tr h="547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Удельный вес налоговых и неналоговых доходов 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0" y="2524124"/>
          <a:ext cx="8572560" cy="4119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304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Ершовского муниципального района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2880320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4500573"/>
          <a:ext cx="7429552" cy="2192613"/>
        </p:xfrm>
        <a:graphic>
          <a:graphicData uri="http://schemas.openxmlformats.org/drawingml/2006/table">
            <a:tbl>
              <a:tblPr/>
              <a:tblGrid>
                <a:gridCol w="785818"/>
                <a:gridCol w="928694"/>
                <a:gridCol w="928694"/>
                <a:gridCol w="928694"/>
                <a:gridCol w="928694"/>
                <a:gridCol w="1000132"/>
                <a:gridCol w="785818"/>
                <a:gridCol w="1143008"/>
              </a:tblGrid>
              <a:tr h="67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доходы физических лиц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Акцизы по подакцизным товарам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Единый налог на вмененный доход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Единый сельскохозяйственный налог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Транспортный налог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Прочие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Государственная пошлина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95062,3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19432,2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7500,2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8689,5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424,9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5104,7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98400,0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22000,0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2150,0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15001,7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25000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2600,0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5029,2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108955,3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10250,7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9400,0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35158,9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4100,0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5300,0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116582,2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10570,5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9870,0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35615,6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4400,0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5400,0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124743,0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10887,6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10363,0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36084,1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4700,0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5500,0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04800" y="571481"/>
          <a:ext cx="8534400" cy="37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863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5" y="116632"/>
            <a:ext cx="8857109" cy="6429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и их соотношение с аналогичными показателями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2020-2024годов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в графике:</a:t>
            </a:r>
            <a:endParaRPr lang="ru-RU" alt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7664" y="1124744"/>
            <a:ext cx="554461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929067"/>
          <a:ext cx="7786742" cy="2858909"/>
        </p:xfrm>
        <a:graphic>
          <a:graphicData uri="http://schemas.openxmlformats.org/drawingml/2006/table">
            <a:tbl>
              <a:tblPr/>
              <a:tblGrid>
                <a:gridCol w="785818"/>
                <a:gridCol w="1214446"/>
                <a:gridCol w="1143008"/>
                <a:gridCol w="1143008"/>
                <a:gridCol w="1143008"/>
                <a:gridCol w="1143008"/>
                <a:gridCol w="1214446"/>
              </a:tblGrid>
              <a:tr h="17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Доходы, получаемые в виде  арендной либо иной платы за передачу в возмездное пользование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имущества 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неналоговые поступления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реализации имущества, находящегося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собственности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продажи земельных участков, находящихся в муниципальной собственности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5805,9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608,9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10175,2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6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20" y="785794"/>
          <a:ext cx="857256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92971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на 2022-2024год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357686" y="714356"/>
          <a:ext cx="435771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57158" y="1000108"/>
          <a:ext cx="385765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286000" y="4286256"/>
          <a:ext cx="585790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67200" y="3767142"/>
          <a:ext cx="609600" cy="3048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85752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распределения расходов бюджета Ершовского муниципального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3" y="928670"/>
          <a:ext cx="8715437" cy="5452255"/>
        </p:xfrm>
        <a:graphic>
          <a:graphicData uri="http://schemas.openxmlformats.org/drawingml/2006/table">
            <a:tbl>
              <a:tblPr/>
              <a:tblGrid>
                <a:gridCol w="3274873"/>
                <a:gridCol w="1138022"/>
                <a:gridCol w="1138022"/>
                <a:gridCol w="1013249"/>
                <a:gridCol w="1013249"/>
                <a:gridCol w="1138022"/>
              </a:tblGrid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102500,3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91700,0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89670,1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65770,6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66049,6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634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1607,6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1742,8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1403,0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854,0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1054,0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69926,8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81834,5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 47034,7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46225,6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47011,2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49,9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527698,0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613407,1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612121,2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645713,6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648514,4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 и  кинематография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75995,2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49800,0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49322,6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17070,0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17070,0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10934,0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15466,1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15763,3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15675,1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15936,0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16675,8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17200,0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16460,0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14080,0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19080,0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массовой информации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664,2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934,2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617,7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467,7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467,7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634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государственного и муниципального долга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27,5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095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1810,9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3144,1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1910,7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1957,3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2017,4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РАСХОДОВ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807890,2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875243,7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834309,1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807813,9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817200,3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41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3" y="116632"/>
            <a:ext cx="8939212" cy="552545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2022 год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714356"/>
          <a:ext cx="83058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из основных целей бюджетной политики - обеспечение большей прозрачности, открытости и доступности бюджетного процесса для жителей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района. Одним из инструментов обеспечения прозрачности и открытости бюджетного процесса для населения является реализация проекта – открытый бюджет. 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района, обоснованиями бюджетных расходов, планируемыми и достигнутыми результатами использования бюджетных ассигнований.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и доступной форме повысит уровень общественного участия жителей в бюджетном процессе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размещается на официальном сайте администрации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59444"/>
            <a:ext cx="8928992" cy="1008112"/>
          </a:xfrm>
          <a:ln>
            <a:solidFill>
              <a:srgbClr val="AACDDA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итоги социально – экономического  развития за 9 месяцев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ожидаемые итоги социально – экономического развития Ершовского муниципального района за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307181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ru-RU" sz="1400" b="1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Потребительский рынок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сегодняшний день потребительский рынок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 представлен  301  объектом.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Оборот розничной торговли  составил 2145,6 млн. руб. или 113,1 % к уровню прошлого года (1897,7 млн. руб. – 9 мес. 2020г.), оборот общественного питания – 2143,4 млн. руб. или 100,1% к уровню соответствующего периода прошлого года.</a:t>
            </a: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ru-RU" sz="1400" b="1" i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90011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1533525" algn="l"/>
                <a:tab pos="3195638" algn="ctr"/>
              </a:tabLst>
            </a:pPr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Демографическая обстановка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tabLst>
                <a:tab pos="153352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населения муниципального района – 34,0 тыс. чел., из них – 18,4 тыс. чел. городских жителей (54,0%) и  15,6 тыс. чел. сельских (46,0%). Средняя продолжительность жизни  – 69 лет, в том числе мужчин – 68 лет, женщин – 72 лет. Численность пенсионеров -  12605 чел.  Рождаемость 220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чел., смертность  – 620 чел. </a:t>
            </a:r>
          </a:p>
          <a:p>
            <a:pPr lvl="0" indent="450850" eaLnBrk="0" hangingPunct="0">
              <a:tabLst>
                <a:tab pos="153352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3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>
              <a:tabLst>
                <a:tab pos="1533525" algn="l"/>
                <a:tab pos="3195638" algn="ctr"/>
              </a:tabLst>
            </a:pPr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Рынок труда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153352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трудоспособного населения района - порядка 18190  человек. Численность граждан, зарегистрированных в качестве безработных составила 70 человек. Уровень регистрируемой безработицы составил 0,4% от численности трудоспособного населения. Заявлено вакансий с начала года 455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643183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400" b="1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/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жизни и доходов населения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среднемесячной заработной платы работающих района увеличился на 5,3% к уровню 01.10.2020 г.(31616,5 руб.) и  составил 32000,3 руб. Средний размер назначенных пенсий составляет – 14450,7 руб.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6335088"/>
            <a:ext cx="8786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1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9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аграрном секторе экономики стабильно функционируют 10 сельхозпредприятий различных форм собственности, 52 крестьянских фермерских хозяйств, включая индивидуальных предпринимателей, более 6,3 тыс. личных подсобных хозяйств, 1 подсобное хозяйство.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9 месяцев 2021 года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всех форм собственности произведено продукции сельского хозяйства на сумму 4,4 млрд. руб.  или 85 % к соответствующему периоду  2020 года.</a:t>
            </a: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75723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Агропромышленный комплекс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428737"/>
            <a:ext cx="9143999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хозяйствах района всех форм собственности содержится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12,6 тыс. голов крупного рогатого скота, в том числе 6,8 тыс. голов коров,  2,8 тыс. голов свиней,  20,3 тыс. голов овец, 30,0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голов птицы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Хозяйствами произведено 21,9 тыс. тонн молока, 2,3 тыс. тонн мяса, яиц  5,2 млн. штук.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Уборка зерновых зернобобовых культур завершена, при средней урожайности 12,3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135,5 тыс. тонн Ведется уборка технических культур. Убрано всего: 21,4 тыс. га, или 32,4 % , при урожайности 6,4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13,7 тыс. тонн.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Овощных культур убрано 688 га, или 79 % , при урожайности 280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19,3 тыс. тонн.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9  мес. 2021 года на счета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перечислено более 18,5  млн. руб.  государственной поддержки.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муниципальном районе наличие потенциально орошаемых земель составляет 20,8 тыс. га, применяется по назначению 6,1 тыс. га орошаемых земель, что составляет  29%.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Среднемесячная заработная плата в сельскохозяйственных предприятиях составила 32 485 рублей, рост 105% к соответствующему периоду прошлого года.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Налоговая отдача в сельском хозяйстве составила 400 руб. на 1 га,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среднеобластной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566 руб.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объем инвестиций в основной капитал, с учетом областных организаций  составляет около 1,0 млрд. руб. или 103,1% к уровню 01.10.2020 года: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приобретено высокотехнологичной техники 42 единицы, из них  27 тракторов, 15 комбайнов и прочего сельскохозяйственного инвентаря на общую сумму 350,0 млн. руб.,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приобретено 6 голов племенных быков производителей мясной направленности на сумму более 726,0 тыс. руб.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643579"/>
            <a:ext cx="8643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>
              <a:tabLst>
                <a:tab pos="539750" algn="l"/>
              </a:tabLst>
            </a:pPr>
            <a:r>
              <a:rPr lang="ru-RU" sz="14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Социальная защита населения, опека и попечительство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539750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районе зарегистрировано 20839 получателей мер социальной поддержки для семей с детьми, которым произведены выплаты  на сумму 160,81 млн. руб. (147,0 % к уровню  9 мес. 2020 г.).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14282" y="142852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Индекс промышленного производства по полному кругу организаций составил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105,1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 (на 01.10.2021 г. - 103,0%). Объем отгруженной товарной продукции и оказанных услуг в целом по промышленности района за 9 мес. 2021 год  составил 3007,3 тыс. руб., (к уровню 01.10.2020 г.– 290,4%.).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89297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имуществом и земельными ресурсами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площадь сельскохозяйственных угодий составляет 399,6 тыс. га. По состоянию на 01.10.2021 г. заключено и действует 1035 договора аренды муниципального имущества на сумму 9690,0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отчетный период администрацией предоставлено в собственность бесплатно 10 земельных участков, общей площадью 0,7 га; за плату - 65 земельных участков, общей площадью  11862,9  га на сумму  5,4 млн. руб.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9 мес.. 2021 года  доходы от использования муниципального имущества составили 9,3 млн. руб.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период  с 2012 по 9 мес. 2021 года предоставлено 273 земельных участков гражданам, имеющих трех и более детей.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целью повышения доходной части местного бюджета по обеспечению стабильного роста по налоговым платежам, проводится работа по определению перечня земельных участков объектов капитального строительства, не облагаемых земельным и имущественным налогами.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876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2047875" algn="l"/>
                <a:tab pos="3195638" algn="ctr"/>
              </a:tabLst>
            </a:pPr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Инвестиции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Общий объем инвестиций в основной капитал, с учетом областных организаций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прогнозно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составил более 805,0 млн. руб. или 108% к уровню аналогичного периода (742,3  тыс. руб.):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«ННК-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Саратовнефтегаздобыча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с декабря 2016 года введен в эксплуатацию завод и газ сдается в ГТС «Газпром». Общий объем инвестиций по району составил 1000,0 млн. руб., создано 6 новых рабочих мест. В настоящее время продолжается  реализация проекта  «Обустройство скважины №5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Ковеленского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месторождения»,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ООО «Транс Групп»  завершено строительство элеваторного хозяйства с погрузкой на вагон мощностью до 1000 тонн зерна в сутки. Установлены автомобильные и железнодорожные весы, смонтирована погрузочная точка,  построено  административное  здание, закуплено и установлено оборудование для лаборатории по определению качества зерна, завершено строительство второго склада на 7,5 тыс. тонн,  объем единовременного  хранения составляет 15,0 тыс. тонн. Объем инвестиций составил 63,0 млн. руб. Создано 8 рабочих мест,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ООО «МТС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на базе бывшего ремзавода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Кировец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организован капитальный ремонт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энергонасыщенных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тракторов и комбайнов. Объем инвестиций составит 50 млн. руб., создано более 50 рабочих мест,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0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357694"/>
            <a:ext cx="88582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Доходная часть консолидированного бюджета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 за 9 мес. 202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года исполнена в сумме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606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,3  млн. руб., что составляет  62,7 % к плану года (уточненный план –  967,4 млн. руб.).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Расходная часть консолидированного бюджета исполнена в сумме  588,4 млн. руб. или 61,6% к плану года (954,5 млн. руб.).  Наибольший удельный вес в расходах консолидированного бюджета занимают расходы на социальную  сферу – 418,9 тыс. руб. или 61,6%.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Кредиторская  задолженность  консолидированного бюджета  на 01.10.2020 года составляет 58,4 млн. руб., из них 13,6 млн. руб. просроченная</a:t>
            </a:r>
            <a:r>
              <a:rPr lang="ru-RU" sz="1400" dirty="0" smtClean="0"/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ООО «МТС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на базе бывшего ремзавода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Кировец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организован капитальный ремонт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энергонасыщенных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тракторов и комбайнов. Объем инвестиций составит 50 млн. руб., создано более 50 рабочих мест,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АО «Декабрист» в текущем году приобретено 33 головы КРС мясной направленности. Объем инвестиций составил 2,8 млн. руб., создано 4 рабочих места,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глава КФХ  Акопов Т.Б. проведены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по реконструкции помещений, 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риобретается  скот мясного направления.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инвестиций составит 7,0  млн. руб.,  будет создано 4 рабочих места,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глава КФХ  Саидов Р.Р. приобретено 50 голов КРС.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Объем инвестиций составил 3,0 млн. руб.,  создано 3 рабочих места,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глава КФХ  Громова Л.В. рассматривается проект «Строительство помещения для животноводства с установкой доильного оборудования».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Объем инвестиций составит 28,0 млн. руб.,  будет создано 6 рабочих мест,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глава КФХ  Головачев В.В. завершил строительство мех. мастерской и четырех складов. Установлены автомобильные весы, уложено асфальтовое покрытие полов в складах.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Объем инвестиций составил более  50,0 млн. руб.,  создано 5 рабочих мест,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71810"/>
            <a:ext cx="85725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ИП глава КФХ Ким Д.А., на участке орошения на площади 150 га  установлена  система  капельного орошения для  полива овощных культур. Объем инвестиций более 8,0 млн. руб.,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создано 4 рабочих места,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- ООО «МТС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Ершовская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завершено строительство участка орошения на площади  1246 га с установкой 14 дождевальных машин и насосной станции. Объем инвестиций около 300 млн. руб., дополнительно  создано 6 рабочих мест.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50004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466816"/>
          <a:ext cx="9143999" cy="6459435"/>
        </p:xfrm>
        <a:graphic>
          <a:graphicData uri="http://schemas.openxmlformats.org/drawingml/2006/table">
            <a:tbl>
              <a:tblPr/>
              <a:tblGrid>
                <a:gridCol w="285720"/>
                <a:gridCol w="6215104"/>
                <a:gridCol w="928694"/>
                <a:gridCol w="857256"/>
                <a:gridCol w="857225"/>
              </a:tblGrid>
              <a:tr h="339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255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spc="-15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образования на территории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до 2023года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607663,8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643098,4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638049,2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 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2021-2025 годы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0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Саратовской области 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49322,6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17070,0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17070,0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6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культуры, спорта и молодежной политики Ершовского муниципального района до 2025года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16460,0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14080,0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19080,0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99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Информационное общество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района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1657,7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1087,7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1187,7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4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Развитие муниципального управления Ершовского муниципального района до 2025 года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3196,5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2637,3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2697,4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26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транспортной системы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45409,6 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46186,1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46971,7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5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противодействие незаконному обороту наркотических средств в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районе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6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поддержка и социальное обслуживание граждан Ершовского муниципального района на2021-2025 годы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8896,7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9146,6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9407,5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8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Энергосбережение и повышение энергетической эффективности Ершовского муниципального района на 2021-2025 годы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1500,0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7350,0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10000,0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46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территорий от чрезвычайных ситуаций, обеспечение пожарной безопасности в Ершовском муниципальном районе до 2025года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7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 Саратовской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6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условий и охраны труда на рабочих местах в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 на 2021-2025годы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>
                          <a:latin typeface="Times New Roman"/>
                          <a:ea typeface="Times New Roman"/>
                          <a:cs typeface="Times New Roman"/>
                        </a:rPr>
                        <a:t>Защита прав потребителей в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районе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Профилактика терроризма и экстремизма, а также минимизации и ликвидации последствий терроризма, экстремизма на территории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до 2025 года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6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Инвестиционное развитие 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на 2021-2025 годы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9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на 2020-2022 годы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1272,2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84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населения доступным жильем и развитие жилищно-коммунальной инфраструктуры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Ершовского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 района на 2021-2024 годы</a:t>
                      </a:r>
                      <a:endParaRPr lang="ru-RU" sz="120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338,1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6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4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736216,2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740735,1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744542,5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2168" y="132644"/>
            <a:ext cx="8838988" cy="785818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                                                                                                                                                                                                                                                                               «Развитие образования на территории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 района до 2023 года»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15616" y="1282750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7282" y="1325144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1297597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168" y="2024215"/>
            <a:ext cx="239108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17дошкольных </a:t>
            </a:r>
            <a:r>
              <a:rPr lang="ru-RU" dirty="0"/>
              <a:t>организаций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2024214"/>
            <a:ext cx="31683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22  </a:t>
            </a:r>
            <a:r>
              <a:rPr lang="ru-RU" dirty="0"/>
              <a:t>учреждений общего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938939"/>
            <a:ext cx="2088232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  учреждения дополнительного </a:t>
            </a:r>
            <a:r>
              <a:rPr lang="ru-RU" dirty="0"/>
              <a:t>образования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2" y="2787591"/>
            <a:ext cx="2774716" cy="1851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63" y="2787591"/>
            <a:ext cx="3309130" cy="1913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38" y="2947544"/>
            <a:ext cx="2610818" cy="17008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 flipH="1">
            <a:off x="6357950" y="4786322"/>
            <a:ext cx="264320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дополнительным образовательным программам (250 программ) – 3877 чел. (учреждения дополнительного образования – 987 чел., детские сады – 10 чел., общеобразовательные учреждения – 2457 чел.,  ДШИ г.Ершова- 394 чел., РИФ – 29 чел.). Охват дополнительным образованием детей в возрасте от 5 до 18 лет составляет 71%.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928926" y="4857760"/>
            <a:ext cx="3429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2021 – 2022 учебном году в общеобразовательных организациях района обучаются 4106 учащихся, в том числе обучающихся 1 классов – 420. Во вторую смену обучались 406 чел. 11 классы в 2020-2021 учебном году завершили 123 выпускника, все прошли государственную итоговую аттестацию в форме ЕГЭ, аттестаты о среднем общем образовании получили 100% выпускников.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4857760"/>
            <a:ext cx="271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Дошкольным образованием охвачен 1451 ребенок, в том числе 1232 воспитанника в 17 ДОУ и в 23 структурных подразделениях 219 воспитанников.  Актуальная очередность отсутствует.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5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8290036"/>
              </p:ext>
            </p:extLst>
          </p:nvPr>
        </p:nvGraphicFramePr>
        <p:xfrm>
          <a:off x="1" y="2"/>
          <a:ext cx="9143998" cy="685799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828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9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9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89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96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89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12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22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в возрасте 1 - 6 лет, 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ремонта, в общем числе муниципальных дошкольных 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122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и дополнительное образование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22,7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22,7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первой и второй групп здоровья в общей численности обучающихся в муниципальных общеобразовательных учреждениях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т.р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36,8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41,8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7804"/>
            <a:ext cx="8858312" cy="59772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программа: «Развитие физической культуры, спорта и молодежной политики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до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1435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714356"/>
            <a:ext cx="5929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9"/>
            <a:ext cx="6643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создание условий, обеспечивающих возможность гражданам систематически заниматься физической культурой и спортом; - создание условий и возможностей для успешной социализации и эффективной самореализации молодежи, развития ее потенциала в интересах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района; - создание условий для развития системы патриотического воспитания детей и молодежи;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потенциала молодежи.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" y="2285992"/>
          <a:ext cx="9001157" cy="4502789"/>
        </p:xfrm>
        <a:graphic>
          <a:graphicData uri="http://schemas.openxmlformats.org/drawingml/2006/table">
            <a:tbl>
              <a:tblPr/>
              <a:tblGrid>
                <a:gridCol w="737021"/>
                <a:gridCol w="3300896"/>
                <a:gridCol w="666658"/>
                <a:gridCol w="737021"/>
                <a:gridCol w="753219"/>
                <a:gridCol w="1118644"/>
                <a:gridCol w="280479"/>
                <a:gridCol w="633707"/>
                <a:gridCol w="773512"/>
              </a:tblGrid>
              <a:tr h="291835">
                <a:tc rowSpan="2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40"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09">
                <a:tc gridSpan="8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 программа «Развитие физической культуры, спорта и молодежной политики» до 2025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1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населения района, систематически занимающихся физической культурой и спортом, от общей численности населения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226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детей и подростков, занимающихся в учреждениях дополнительного образования детей спортивной направленности района  и секциях общеобразовательных организаций района от общего числа детей в возрасте 6-18 лет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37,8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2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молодых людей,  вовлеченных в мероприятия, реализуемые по различным направлениям работы с молодежью на территории района от общего количества молодежи района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37,2 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37,7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38,0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-23746"/>
          <a:ext cx="8715433" cy="4403285"/>
        </p:xfrm>
        <a:graphic>
          <a:graphicData uri="http://schemas.openxmlformats.org/drawingml/2006/table">
            <a:tbl>
              <a:tblPr/>
              <a:tblGrid>
                <a:gridCol w="544687"/>
                <a:gridCol w="4241660"/>
                <a:gridCol w="500066"/>
                <a:gridCol w="571504"/>
                <a:gridCol w="785818"/>
                <a:gridCol w="732243"/>
                <a:gridCol w="724655"/>
                <a:gridCol w="614800"/>
              </a:tblGrid>
              <a:tr h="20148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1 «Развитие физической культуры и спорта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96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населения, регулярно занимающегося физической культурой и спортом 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45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285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 и подростков, занимающихся в учреждениях дополнительного образования детей спортивной направленности и секциях общеобразовательных организаций района от общего числа детей в возрасте 6-18 лет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0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2 «Патриотическое воспитание молодежи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 клубов военно-патриотической направленности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юношей допризывного возраста, принимающих участие  в мероприятиях военно-патриотической направленности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2.3.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принимающих участие в деятельности молодёжных организаций, клубов патриотической и военно-патриотической направленности, школьных музеев и уголков боевой славы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C:\Users\Borodina\Desktop\фото фин орган\_DSC04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371477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4357694"/>
            <a:ext cx="3373933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2706264"/>
          <a:ext cx="8715435" cy="3773969"/>
        </p:xfrm>
        <a:graphic>
          <a:graphicData uri="http://schemas.openxmlformats.org/drawingml/2006/table">
            <a:tbl>
              <a:tblPr/>
              <a:tblGrid>
                <a:gridCol w="217283"/>
                <a:gridCol w="4140435"/>
                <a:gridCol w="476628"/>
                <a:gridCol w="680898"/>
                <a:gridCol w="802412"/>
                <a:gridCol w="443522"/>
                <a:gridCol w="369641"/>
                <a:gridCol w="813164"/>
                <a:gridCol w="771452"/>
              </a:tblGrid>
              <a:tr h="286428">
                <a:tc gridSpan="7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3 «Молодежь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0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задействованных в молодёжных и детских общественных организациях и объединениях, в общей численности молодёжи района   (ежегодное количество)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2730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2770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1295" marR="2501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2501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8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принимающих участие </a:t>
                      </a:r>
                      <a:r>
                        <a:rPr lang="ru-RU" sz="1200" spc="-20">
                          <a:latin typeface="Times New Roman"/>
                          <a:ea typeface="Times New Roman"/>
                          <a:cs typeface="Times New Roman"/>
                        </a:rPr>
                        <a:t>в массовых творческих, спортивных, научных и других мероприятиях, </a:t>
                      </a: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в общей численности молодёжи района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 молодых людей, включенных в проекты </a:t>
                      </a: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развития социальной компетентности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57">
                <a:tc gridSpan="9"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Подпрограмма 4 «Развитие туризма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туристов, посетивших </a:t>
                      </a:r>
                      <a:r>
                        <a:rPr lang="ru-RU" sz="1200" spc="-3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Ершовский</a:t>
                      </a: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район в период 2021 - 2025 годы 300 чел. ежегодно;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количество туристов принявших участие во внутреннем туризме в период 2021– 2025 годы 500 чел. ежегодно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58" y="1"/>
            <a:ext cx="3968490" cy="2643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"/>
            <a:ext cx="3786214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3" y="124297"/>
            <a:ext cx="8965109" cy="587099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?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idx="1"/>
          </p:nvPr>
        </p:nvSpPr>
        <p:spPr>
          <a:xfrm>
            <a:off x="107503" y="890338"/>
            <a:ext cx="2715773" cy="30427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987824" y="871957"/>
            <a:ext cx="3168352" cy="36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300192" y="890338"/>
            <a:ext cx="2772420" cy="3042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06" y="4613645"/>
            <a:ext cx="8862206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06" y="5501659"/>
            <a:ext cx="335348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528" y="5519542"/>
            <a:ext cx="363108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превышает доходную, то бюджет формируется с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</a:p>
        </p:txBody>
      </p:sp>
      <p:pic>
        <p:nvPicPr>
          <p:cNvPr id="13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50" y="5313809"/>
            <a:ext cx="1417315" cy="12424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0" y="69740"/>
            <a:ext cx="8929116" cy="50004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«Культура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до 2025 года»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6643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714356"/>
            <a:ext cx="6215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-создание условий для равной доступности культурных благ, развития и реализации культурного и духовного потенциала каждой личности;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-поддержание стабильной общественно-политической обстановки,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общественных инициатив и целевых проектов общественных  объединений, некоммерческих организаций, направленных на гармонизацию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межнациональных отношений в ЕМР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1" y="3143249"/>
          <a:ext cx="8715436" cy="3500461"/>
        </p:xfrm>
        <a:graphic>
          <a:graphicData uri="http://schemas.openxmlformats.org/drawingml/2006/table">
            <a:tbl>
              <a:tblPr/>
              <a:tblGrid>
                <a:gridCol w="249120"/>
                <a:gridCol w="184513"/>
                <a:gridCol w="3231447"/>
                <a:gridCol w="184513"/>
                <a:gridCol w="184513"/>
                <a:gridCol w="369026"/>
                <a:gridCol w="97463"/>
                <a:gridCol w="87050"/>
                <a:gridCol w="369026"/>
                <a:gridCol w="184513"/>
                <a:gridCol w="573857"/>
                <a:gridCol w="162368"/>
                <a:gridCol w="837764"/>
                <a:gridCol w="1000132"/>
                <a:gridCol w="1000131"/>
              </a:tblGrid>
              <a:tr h="489704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Саратовской области до 2025 года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962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Среднее число мероприятий на 1 учреждение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культурно-досугового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типа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426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отремонтированных учреждений культуры от общего числа  учреждений культуры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36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в средствах массовой информации, на официальном сайте администрации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в сети «Интернет»  материалов о профилактике экстремизма и гармонизации межнациональных отношений в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2071678"/>
          <a:ext cx="8715433" cy="1088460"/>
        </p:xfrm>
        <a:graphic>
          <a:graphicData uri="http://schemas.openxmlformats.org/drawingml/2006/table">
            <a:tbl>
              <a:tblPr/>
              <a:tblGrid>
                <a:gridCol w="318520"/>
                <a:gridCol w="183000"/>
                <a:gridCol w="3141818"/>
                <a:gridCol w="63141"/>
                <a:gridCol w="183000"/>
                <a:gridCol w="183000"/>
                <a:gridCol w="326914"/>
                <a:gridCol w="39086"/>
                <a:gridCol w="183000"/>
                <a:gridCol w="366000"/>
                <a:gridCol w="183000"/>
                <a:gridCol w="544561"/>
                <a:gridCol w="185629"/>
                <a:gridCol w="743065"/>
                <a:gridCol w="1071570"/>
                <a:gridCol w="1000129"/>
              </a:tblGrid>
              <a:tr h="52425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54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0" y="2"/>
          <a:ext cx="8715436" cy="3929065"/>
        </p:xfrm>
        <a:graphic>
          <a:graphicData uri="http://schemas.openxmlformats.org/drawingml/2006/table">
            <a:tbl>
              <a:tblPr/>
              <a:tblGrid>
                <a:gridCol w="249120"/>
                <a:gridCol w="184513"/>
                <a:gridCol w="3231447"/>
                <a:gridCol w="184513"/>
                <a:gridCol w="184513"/>
                <a:gridCol w="252176"/>
                <a:gridCol w="116850"/>
                <a:gridCol w="184513"/>
                <a:gridCol w="270141"/>
                <a:gridCol w="283398"/>
                <a:gridCol w="359544"/>
                <a:gridCol w="376681"/>
                <a:gridCol w="337699"/>
                <a:gridCol w="928694"/>
                <a:gridCol w="714380"/>
                <a:gridCol w="857254"/>
              </a:tblGrid>
              <a:tr h="511507"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«Развитие культуры </a:t>
                      </a:r>
                      <a:r>
                        <a:rPr lang="ru-RU" sz="1200" b="1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Саратовской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434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посещений общедоступных библиотек на 1000 населения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5395,7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8889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5397,9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4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посещений учреждений культуры на 1000 населения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27,571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27,621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27,671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27,721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27,721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88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новых поступлений в библиотечные фонды на 1000 населения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28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коллективов, имеющих звание «народный самодеятельный коллектив»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24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Книгообеспеченность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одного пользователя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5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клубных формирований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284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4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участников  в мероприятиях национально-культурной направленности 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371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Обеспеченность учреждений культуры необходимым оборудованием для осуществления уставной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3929067"/>
          <a:ext cx="8715433" cy="2928934"/>
        </p:xfrm>
        <a:graphic>
          <a:graphicData uri="http://schemas.openxmlformats.org/drawingml/2006/table">
            <a:tbl>
              <a:tblPr/>
              <a:tblGrid>
                <a:gridCol w="249120"/>
                <a:gridCol w="184513"/>
                <a:gridCol w="3046933"/>
                <a:gridCol w="369026"/>
                <a:gridCol w="184513"/>
                <a:gridCol w="252175"/>
                <a:gridCol w="116851"/>
                <a:gridCol w="184513"/>
                <a:gridCol w="270140"/>
                <a:gridCol w="642942"/>
                <a:gridCol w="376682"/>
                <a:gridCol w="409136"/>
                <a:gridCol w="857256"/>
                <a:gridCol w="785818"/>
                <a:gridCol w="785815"/>
              </a:tblGrid>
              <a:tr h="423352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Гармонизация межнациональных и межконфессиональных отношений в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районе»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341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массовых мероприятий, направленных на гармонизацию межнациональных отношений в 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60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Расширение числа участников мероприятий проводимых в рамках Программы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81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в средствах массовой информации, на официальном сайте администрации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в сети «Интернет» материалов о профилактике экстремизма и гармонизации межнациональных отношений в 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6" y="116632"/>
            <a:ext cx="8786871" cy="669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</a:t>
            </a:r>
            <a:r>
              <a:rPr lang="ru-RU" sz="1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6" y="771488"/>
            <a:ext cx="878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Комплексное развитие транспортной инфраструктуры и обеспечения безопасности дорожного движения, ремонта и содержания автомобильных дорог на 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62145"/>
          <a:ext cx="9143999" cy="5602141"/>
        </p:xfrm>
        <a:graphic>
          <a:graphicData uri="http://schemas.openxmlformats.org/drawingml/2006/table">
            <a:tbl>
              <a:tblPr/>
              <a:tblGrid>
                <a:gridCol w="722374"/>
                <a:gridCol w="3560896"/>
                <a:gridCol w="619697"/>
                <a:gridCol w="722374"/>
                <a:gridCol w="929182"/>
                <a:gridCol w="929182"/>
                <a:gridCol w="830147"/>
                <a:gridCol w="830147"/>
              </a:tblGrid>
              <a:tr h="1071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2021год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2022год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дорожного полотна  с твердым  покрытием до сел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 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 до сел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 и технического уровня транспортной инфраструктуры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Улучшение технического состояния дорожной сети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и ее обустройство.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Техническая инвентаризация автомобильных дорог к населенным пунктам, расположенных на территории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Паспортизация дорог местного значения общего пользования в границах населенных пунктов муниципального района.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Зимнее содержание  автомобильных дорог в границах муниципальных образований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Ямочный ремонт дорожного покрытия автомобильных дорог в границах муниципальных образований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Сокращение числа дорожно-транспортных происшествий, связанных с дорожными условиями.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Сокращение количества пострадавших в дорожно-транспортных происшествиях к концу 2020 года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98813"/>
            <a:ext cx="8858311" cy="7123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муниципального управления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2025года»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785794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программы: Повышение качества и эффективности административно-управленческих процессов, повышение уровня удовлетворенности населения предоставляемыми муниципальными услугами, содействие созданию комфортных условий проживания во всех населенных пунктах, содействие органам местного самоуправления поселений в реализации полномочий, определенных законодательством; Создание условий для развития и совершенствования муниципальной службы в органах местного самоуправления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Ершовского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муниципального района; Создание эффективной системы подготовки, переподготовки и повышения квалификации кадров для работы в органах местного самоуправления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Ершовского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муниципального района</a:t>
            </a:r>
            <a:r>
              <a:rPr lang="ru-RU" sz="1200" dirty="0" smtClean="0">
                <a:solidFill>
                  <a:srgbClr val="000000"/>
                </a:solidFill>
                <a:latin typeface="yandex-sans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Users\Borodina\Desktop\log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857232"/>
            <a:ext cx="1428759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2156666"/>
              </p:ext>
            </p:extLst>
          </p:nvPr>
        </p:nvGraphicFramePr>
        <p:xfrm>
          <a:off x="142845" y="2428867"/>
          <a:ext cx="8858312" cy="434121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510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78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78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78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73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34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изм-я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87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1 «Развитие местного самоуправления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района.»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укомплектованности органов местного самоуправления материально-техническими средствами для решения вопросов местного значения;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эффективной деятельности органов местного самоуправления.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87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2 «Развитие муниципальной службы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районе»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муниципальных служащих, прошедших обучение, повышение квалификации, переподготовку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служащих, прошедших обучение, повышение квалификации, переподготовку, от общего количества муниципальных служащих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аттестованных муниципальных служащих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3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аттестованных муниципальных служащих от общего количества муниципальных служащих, подлежащих аттестации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3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проведенных обучающих семинаров по вопросам правовой и кадровой работы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27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принятых на территории района и соответствующих в полном объеме действующему законодательству правовых актов в сфере муниципальной службы от общего числа требуемых в соответствии с законодательством о муниципальной службе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volk.ru/wp-content/uploads/2019/01/%D0%AD%D0%BD%D0%B5%D1%80%D0%B3%D0%BE%D1%81%D0%B1%D0%B5%D1%80%D0%B5%D0%B6%D0%B5%D0%BD%D0%B8%D0%B5-2-1-1024x7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24288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3500430" y="1071546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Обеспечение рационального использования топливно-энергетических ресурсов и снижение энергоемкости муниципального продукта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3" y="63500"/>
            <a:ext cx="878687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энергосбережения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2025 года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42844" y="4357694"/>
            <a:ext cx="8858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0172676"/>
              </p:ext>
            </p:extLst>
          </p:nvPr>
        </p:nvGraphicFramePr>
        <p:xfrm>
          <a:off x="142843" y="4071942"/>
          <a:ext cx="8786874" cy="257176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655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7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52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17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17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82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показателя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2020год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2022год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2023год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3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Ускорение перехода коммунального комплекса и объектов бюджетной сферы на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энергоэффективные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технологии, шт.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Обеспечение годовой экономии,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т.у.т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282" y="2857496"/>
            <a:ext cx="86439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объемов потребления топливно-энергетических ресурсов при сохранении устойчивости функционирования учреждения.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Снижение финансовых затрат на оплату потребления ресурсов.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Сокращение потерь топливно-энергетических ресурсов.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Снижение финансовой нагрузки на районный бюд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500306"/>
            <a:ext cx="4643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Основные задачи программы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5" y="116632"/>
            <a:ext cx="8715432" cy="8124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«Улучшение условий и охраны труда на рабочих местах в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на 2021-2025годы»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92" y="983734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2286000" y="114298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программы: Соблюдение требований законодательства по охране труда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муниципальном районе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1" y="2428865"/>
          <a:ext cx="8786876" cy="4071968"/>
        </p:xfrm>
        <a:graphic>
          <a:graphicData uri="http://schemas.openxmlformats.org/drawingml/2006/table">
            <a:tbl>
              <a:tblPr/>
              <a:tblGrid>
                <a:gridCol w="428629"/>
                <a:gridCol w="3929090"/>
                <a:gridCol w="571504"/>
                <a:gridCol w="799712"/>
                <a:gridCol w="549145"/>
                <a:gridCol w="631074"/>
                <a:gridCol w="631074"/>
                <a:gridCol w="623324"/>
                <a:gridCol w="623324"/>
              </a:tblGrid>
              <a:tr h="2544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 эффективности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3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отчетный год (базовый)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мест, на которых проведена специальная оценка условий труда, в общем количестве рабочих мест, подлежащих специальной оценке условий труда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работников, прошедших обучение по охране труда в специализированных организациях, к планируемой их численности в отчетном периоде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работников, прошедших медицинское освидетельствование (диспансеризацию) в общей численности работников, подлежащих обязательным периодическим медицинским осмотрам (диспансеризации) в отчетном периоде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правонарушений и терроризма, противодействие незаконному обороту наркотических средств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 2025 года»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928670"/>
            <a:ext cx="22859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1000108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- Снижение уровня незаконного потребления наркотиков жителями района, а также количества преступлений, связанных с незаконным оборотом наркотических средств и психотропных веществ;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профилактики правонарушений с целью укрепления правопорядка и обеспечения общественной безопасности граждан;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снижение уровня преступности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571876"/>
            <a:ext cx="2143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3" y="2857496"/>
          <a:ext cx="8786874" cy="3786215"/>
        </p:xfrm>
        <a:graphic>
          <a:graphicData uri="http://schemas.openxmlformats.org/drawingml/2006/table">
            <a:tbl>
              <a:tblPr/>
              <a:tblGrid>
                <a:gridCol w="469366"/>
                <a:gridCol w="3959791"/>
                <a:gridCol w="857256"/>
                <a:gridCol w="642942"/>
                <a:gridCol w="642942"/>
                <a:gridCol w="714380"/>
                <a:gridCol w="785818"/>
                <a:gridCol w="714379"/>
              </a:tblGrid>
              <a:tr h="2796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показателей*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2024 год 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площадь ежегодно выявленных  и уничтоженных очагов произрастания  дикорастущей конопли;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кв.м.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875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общее число лиц, охваченных профилактическими мероприятиями;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4915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4956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5235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5315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число лиц, ежегодно привлеченных к административной ответственности за  правонарушения, связанные с незаконным оборотом наркотиков;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«Добровольной народной дружины»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114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Охват учащихся внеурочной и каникулярной занятости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758"/>
            <a:ext cx="8931462" cy="87335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муниципального района»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000108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285860"/>
            <a:ext cx="6429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-обеспечение роста объемов производства основных  видов продукции АПК района;   -повышение конкурентоспособности производимой в районе продукции АПК на основе инновационного развития приоритетных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подотраслей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сельского хозяйства; - повышение финансовой устойчивости товаропроизводителей  АПК;  -обеспечение    устойчивого    социально-экономического развития сельских территорий и создание достойных условий жизни для сельского населения; -обеспечение сохранения  и  воспроизводства  окружающей среды, повышение  эффективности  использования  природных ресурсов.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643184"/>
          <a:ext cx="9144000" cy="4231005"/>
        </p:xfrm>
        <a:graphic>
          <a:graphicData uri="http://schemas.openxmlformats.org/drawingml/2006/table">
            <a:tbl>
              <a:tblPr/>
              <a:tblGrid>
                <a:gridCol w="2612570"/>
                <a:gridCol w="1393989"/>
                <a:gridCol w="1043176"/>
                <a:gridCol w="957325"/>
                <a:gridCol w="956708"/>
                <a:gridCol w="956708"/>
                <a:gridCol w="1147953"/>
                <a:gridCol w="75571"/>
              </a:tblGrid>
              <a:tr h="1938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Показатель/Индикатор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Единицы измерения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Значения целевых индикаторов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09">
                <a:tc gridSpan="8"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развития агропромышленного комплекса на 2021-2025 годы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продукции сельского хозяйства в хозяйствах всех категорий (в сопоставимых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процентов к предыдущему году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1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продукции растениеводства в хозяйствах всех категорий (в сопоставимых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процентов к предыдущему году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1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продукции животноводства в хозяйствах всех категорий (в сопоставимых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процентов к предыдущему году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в основной капитал в сельскохозяйственном производстве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1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Рентабельность сельскохозяйственных организаций (с учетом субсидий)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1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заработная плата в сельскохозяйственных организациях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33495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35169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37983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38500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2714611" cy="157163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406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программа: «Социальная поддержка и социальное обслуживание граждан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2025 года»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3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- повышение качества жизни отдельных категорий граждан ЕМР;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-создание условий для отдыха и оздоровление детей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lum bright="-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5000636"/>
            <a:ext cx="3429024" cy="1857364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00636"/>
            <a:ext cx="278608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19" y="1357297"/>
          <a:ext cx="8643998" cy="3643338"/>
        </p:xfrm>
        <a:graphic>
          <a:graphicData uri="http://schemas.openxmlformats.org/drawingml/2006/table">
            <a:tbl>
              <a:tblPr/>
              <a:tblGrid>
                <a:gridCol w="497297"/>
                <a:gridCol w="4397975"/>
                <a:gridCol w="1142517"/>
                <a:gridCol w="489239"/>
                <a:gridCol w="489816"/>
                <a:gridCol w="489816"/>
                <a:gridCol w="568669"/>
                <a:gridCol w="568669"/>
              </a:tblGrid>
              <a:tr h="1407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13"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«Социальная поддержка и социальное обслуживание граждан муниципального образования город Ершов на 2021- 2025 годы»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удельный вес граждан, получающих меры социальной поддержки с учетом адресности, в общей численности граждан, муниципального образования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и участников получающих меры социальной поддержки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13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1.  «Социальное обеспечение и иные выплаты населению».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удельный вес граждан, получающих меры социальной поддержки с учетом адресности, в общей численности граждан, муниципального образования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и участников получающих меры социальной поддержки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214290"/>
          <a:ext cx="9001154" cy="6215105"/>
        </p:xfrm>
        <a:graphic>
          <a:graphicData uri="http://schemas.openxmlformats.org/drawingml/2006/table">
            <a:tbl>
              <a:tblPr/>
              <a:tblGrid>
                <a:gridCol w="486920"/>
                <a:gridCol w="3053527"/>
                <a:gridCol w="797005"/>
                <a:gridCol w="973841"/>
                <a:gridCol w="867366"/>
                <a:gridCol w="1055410"/>
                <a:gridCol w="882309"/>
                <a:gridCol w="80922"/>
                <a:gridCol w="803854"/>
              </a:tblGrid>
              <a:tr h="25896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3.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«Социальное обеспечение и иные выплаты населению»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9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 получивших ежемесячные денежные выплаты на оплату жилого помещения и коммунальных услуг гражданам, перешедшим на пенсию из числа медицинских и фармацевтических работников муниципальных учреждений здравоохранения, проживающим в сельской местности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района.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     64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 получивших субсидию на оплату жилья и коммунальных услуг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1080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1085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1080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1095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96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4.«Повышение оплаты труда некоторых категорий работников муниципальных учреждений»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0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работников муниципальных учреждений (за исключением органов местного самоуправления), занятых на полную ставку, заработная плата которых за полную отработку за месяц нормы рабочего времени и выполнения нормы труда (трудовых обязанностей) ниже минимального размера оплаты труда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803640"/>
            <a:ext cx="3957116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680"/>
            <a:ext cx="396044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360"/>
            <a:ext cx="460851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803640"/>
            <a:ext cx="460851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574902"/>
            <a:ext cx="460851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563574"/>
            <a:ext cx="87816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предшествующий текущему финансовому году.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32327"/>
            <a:ext cx="878165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origin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05784"/>
            <a:ext cx="9144000" cy="7163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714356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2021– 2025 годы»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1"/>
            <a:ext cx="6500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857233"/>
            <a:ext cx="60007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получение гражданами и организациями преимуществ от применения информационных и телекоммуникационных технологий; обеспечение информационной открытости органов местного самоуправления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786182" y="4481394"/>
            <a:ext cx="53578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" y="1571613"/>
          <a:ext cx="9143998" cy="4990512"/>
        </p:xfrm>
        <a:graphic>
          <a:graphicData uri="http://schemas.openxmlformats.org/drawingml/2006/table">
            <a:tbl>
              <a:tblPr/>
              <a:tblGrid>
                <a:gridCol w="4286247"/>
                <a:gridCol w="785818"/>
                <a:gridCol w="785818"/>
                <a:gridCol w="857256"/>
                <a:gridCol w="680626"/>
                <a:gridCol w="153528"/>
                <a:gridCol w="460584"/>
                <a:gridCol w="134022"/>
                <a:gridCol w="1000099"/>
              </a:tblGrid>
              <a:tr h="28091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Целевые показатели муниципальной программы (индикаторы)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Прогноз конечных результатов, характеризующих эффективность реализации мероприятий Программы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57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Программа «Информационное общество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на 2021 – 2025 года»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3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1.Доля предоставленных му­ниципальных услуг органами местного самоуправления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района, в электронном виде, в том числе на базе МФЦ от общего количества муници­пальных услуг, предостав­ляемых  органами местного самоуправления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района, не менее 45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2.Доля перевода ПЭВМ на отечественные операционные системы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3.Повышение информированности граждан о деятельности органов местного самоуправления  Ершовского муниципального района не менее, чем на 50 процентов 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4.Увеличение объемов материалов    на сайте администрации Ершовского муниципального района, освещающих значимую тематику, не менее чем на 35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57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22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2 «Информационное партнерство органов местного самоуправления со средствами массовой информации»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 Повышение информированности граждан о деятельности органов местного самоуправления Ершовского муниципального района не менее чем на 50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 Увеличение объемов материалов в СМИ и на сайте администраций Ершовского муниципального района, освещающих значимую тематику, не менее чем на 35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85723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муниципального образования  до 2025 года»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071670" y="857232"/>
            <a:ext cx="67866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программы: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необходимых условий для предотвращения гибели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травмирования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 при чрезвычайных ситуациях, защите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природной среды в зоне чрезвычайных ситуаций;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предупреждение чрезвычайных ситуаций и повышение устойчивости функционирования организаций, а также объектов социального назначения в чрезвычайных ситуациях;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готовности к действиям органов управления, сил и средств, предназначенных и выделяемых для предупреждения ликвидации чрезвычайных ситуаций;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сбор, обработка, обмен и выдача информации в области защиты населения и территорий от чрезвычайных ситуаций.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пожарной безопасности.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Borodina\Desktop\целевые показатели\1856926.jpeg"/>
          <p:cNvPicPr/>
          <p:nvPr/>
        </p:nvPicPr>
        <p:blipFill>
          <a:blip r:embed="rId2" cstate="print"/>
          <a:srcRect l="50424" t="14837" r="3178" b="41246"/>
          <a:stretch>
            <a:fillRect/>
          </a:stretch>
        </p:blipFill>
        <p:spPr bwMode="auto">
          <a:xfrm>
            <a:off x="45979" y="918504"/>
            <a:ext cx="1979712" cy="18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4" y="2786056"/>
          <a:ext cx="8929715" cy="3888308"/>
        </p:xfrm>
        <a:graphic>
          <a:graphicData uri="http://schemas.openxmlformats.org/drawingml/2006/table">
            <a:tbl>
              <a:tblPr/>
              <a:tblGrid>
                <a:gridCol w="730732"/>
                <a:gridCol w="3734413"/>
                <a:gridCol w="811481"/>
                <a:gridCol w="730732"/>
                <a:gridCol w="730732"/>
                <a:gridCol w="730161"/>
                <a:gridCol w="730732"/>
                <a:gridCol w="730732"/>
              </a:tblGrid>
              <a:tr h="1176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</a:t>
                      </a:r>
                      <a:endParaRPr lang="ru-RU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«Защита населения и территорий от чрезвычайных ситуаций, обеспечение пожарной безопасности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до 2025 года»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защиты от чрезвычайных ситуаций природного и техногенного характера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усовершенствование деятельности ЕДДС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обученного состава, выполняющие обязанности в области ГО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– до 2025 года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уменьшение территорий населенных пунктов, подтапливаемых в период половодья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производственных аварий, катастроф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улучшение готовности  реагирования сил и средств к осуществлению мероприятий по ликвидации возможных или возникших чрезвычайных ситуаций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7261391"/>
              </p:ext>
            </p:extLst>
          </p:nvPr>
        </p:nvGraphicFramePr>
        <p:xfrm>
          <a:off x="285720" y="2571743"/>
          <a:ext cx="8643998" cy="3490938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753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3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7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27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0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60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1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5254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 2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«Обеспечение пожарной безопасности на территории муниципального образования г. Ершов»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8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защиты от чрезвычайных ситуаций природного и техногенного характера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пожаров на производстве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1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готовности  реагирования сил и средств к осуществлению мероприятий по ликвидации возможных или возникших чрезвычайных ситуаций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1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обеспечения пожарной безопасности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8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противопожарной агитацией (памятки, плакаты)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7825" name="Picture 1" descr="prichin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2850" y="0"/>
            <a:ext cx="28511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img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0" y="-7949"/>
            <a:ext cx="2639361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lga4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0"/>
            <a:ext cx="3643338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«Защита прав потребителей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муниципальном районе на 2021 – 2025 годы»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42981"/>
          <a:ext cx="8929718" cy="5715018"/>
        </p:xfrm>
        <a:graphic>
          <a:graphicData uri="http://schemas.openxmlformats.org/drawingml/2006/table">
            <a:tbl>
              <a:tblPr/>
              <a:tblGrid>
                <a:gridCol w="396917"/>
                <a:gridCol w="5951567"/>
                <a:gridCol w="837167"/>
                <a:gridCol w="1744067"/>
              </a:tblGrid>
              <a:tr h="71582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испол-нения (годы)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852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письмами и обращениями граждан.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характера и сути обращения. Консультация потребителей, разъяснение их прав в соответствии с ГК РФ, Законом РФ «О защите прав потребителей» и другими нормативными документами, необходимыми для рассмотрения обращения.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Изучение нормативных актов и документов, необходимых для разрешения обращения.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информации для возможности разрешения жалобы потребителя во внесудебном порядке. Помощь в составлении претензии.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Оказание консультативной помощи потребителям с подготовкой, при необходимости, писем, претензий, исков, ходатайств.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Укрепление системы защиты прав потребителей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Судебная защита потребителей.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Оказание консультативно-правовой помощи в составлении (написании) искового заявления с разъяснениями по порядку его подачи в суды общей юрисдикции.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Изучение нормативно-правовой базы, необходимой для оказания помощи в составлении (написании) искового заявления в суды общей юрисдикции.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Укрепление системы защиты прав потребителей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53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работы администрации в области защиты прав потребителей.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администрации Ершовского муниципального района с Восточным территориальным отделом Управления Федеральной службы по надзору в сфере защиты прав потребителей и благополучия человека по Саратовской области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системы защиты прав потребителей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105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и размещение информационных материалов, направлены на просвещение граждан по вопросам потребительского законодательства.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размещения в информационно-телекоммуникационной сети «Интернет» на официальном сайте администрации Ершовского муниципального района.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уровня информированности населения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1714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 программа «Профилактика терроризма и экстремизма, а также минимизации и  ликвидации последствий проявлений терроризма, экстремизма на территории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2025 года»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2571745"/>
          <a:ext cx="8786872" cy="4071965"/>
        </p:xfrm>
        <a:graphic>
          <a:graphicData uri="http://schemas.openxmlformats.org/drawingml/2006/table">
            <a:tbl>
              <a:tblPr/>
              <a:tblGrid>
                <a:gridCol w="676934"/>
                <a:gridCol w="4264787"/>
                <a:gridCol w="604783"/>
                <a:gridCol w="676934"/>
                <a:gridCol w="604783"/>
                <a:gridCol w="604783"/>
                <a:gridCol w="676934"/>
                <a:gridCol w="676934"/>
              </a:tblGrid>
              <a:tr h="2483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7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32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«Профилактика терроризма и экстремизма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 Саратовской области»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5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жителей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Саратовской области, охваченных мероприятиями информационного характера о принимаемых мерах антитеррористического характера и правилах поведения в случае угрозы возникновения террористического акта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Размещение информации в СМИ о реализации мероприятий способствующих воспитанию толерантности и профилактике терроризма и экстремизма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Изготовление агитационного и информационного материала в целях профилактики терроризма и экстремизма на территории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Саратовской области  </a:t>
                      </a: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C:\Users\user\Desktop\yekstremiz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2214578" cy="227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«Инвестиционное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развитиеЕршовского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2021-2025 годы».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17"/>
          <a:ext cx="9144000" cy="6108634"/>
        </p:xfrm>
        <a:graphic>
          <a:graphicData uri="http://schemas.openxmlformats.org/drawingml/2006/table">
            <a:tbl>
              <a:tblPr/>
              <a:tblGrid>
                <a:gridCol w="1306264"/>
                <a:gridCol w="2467436"/>
                <a:gridCol w="435430"/>
                <a:gridCol w="362858"/>
                <a:gridCol w="435430"/>
                <a:gridCol w="362858"/>
                <a:gridCol w="362858"/>
                <a:gridCol w="3410866"/>
              </a:tblGrid>
              <a:tr h="38638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 и задачи программы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Перечень целевых показателей, индикаторов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Изменение значений по годам реализации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Целевое значение на момент окончания действия программы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5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 инвестиционной среды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встреч руководителей предприятий и организаций района с сотрудниками научных учреждений и производственных объединений, внедряющих инновационные и инвестиционные проекты, ед.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и совершенствование нормативной правовой базы и базы технического и информационного обеспечения функционирования программы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участия в ярмарках, выставках инвестиционных проектов и продукции предприятий Ершовского района, ед.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32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условий, которые сделают Ершовский район привлекательным для желающих вкладывать средства в развитие экономики района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информации об инвестиционной привлекательности района на официальном сайте администрации Ершовского района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Накопление информационной базы данных об инвестиционных проектах,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незадействованных площадях на промышленных предприятиях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свободных производственных площадках,  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свободных земельных участках,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незавершенных строительством объектов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их информационное и конкурсное сопровождение.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свободного доступа потенциальных инвесторов к информационной базе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базы данных о незадействованных площадях на промышленных предприятиях, ед.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перечня свободных земельных участков, ед.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перечня незавершенных строительством объектов, которые могут быть использованы в инвестиционном процессе, ед.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95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Привлечение и эффективное использование инвестиционного капитала в экономику района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 в основной капитал, млн.руб.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781,0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889,0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913,0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1177,0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1377,0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инвестиций в основной капитал к концу 2025 года до 1081,3 млн. рублей, рост к фактическому показателю 2021 года составит 596,0 млн. руб. или 173,6 %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Заключение концессионных соглашений, ед.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Привлечение инвесторов на удобных условиях повысит приток инвестиций на территорию района и позволит вовлечь в инвестиционную деятельность свободные земли и незавершенные строительством сооружения и здания.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41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7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2020-2025 годы»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643314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цели программы – повышение качества и уровня жизни населения сельских территорий, в том числе за счет поддержания и развития всех систем жизнеобеспечения и создания комфортных условий проживания. Ожидаемые результаты реализации программы: Благоустройство сельских территорий: установка детских игровых площадок в сельских поселениях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41434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72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1097790"/>
          </a:xfr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Объем и распределение межбюджетных трансфертов, передаваемых бюджету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из бюджетов поселений в соответствии с заключенными соглашениями на 2022 год и на плановый период 2023 и 2024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364006"/>
          <a:ext cx="8643998" cy="5208265"/>
        </p:xfrm>
        <a:graphic>
          <a:graphicData uri="http://schemas.openxmlformats.org/drawingml/2006/table">
            <a:tbl>
              <a:tblPr/>
              <a:tblGrid>
                <a:gridCol w="2168474"/>
                <a:gridCol w="1123897"/>
                <a:gridCol w="1124506"/>
                <a:gridCol w="1124506"/>
                <a:gridCol w="1034205"/>
                <a:gridCol w="1034205"/>
                <a:gridCol w="1034205"/>
              </a:tblGrid>
              <a:tr h="1748848">
                <a:tc rowSpan="3">
                  <a:txBody>
                    <a:bodyPr/>
                    <a:lstStyle/>
                    <a:p>
                      <a:pPr indent="-647700" algn="ctr">
                        <a:lnSpc>
                          <a:spcPts val="137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2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образования, предоставившего межбюджетные трансферты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-647700" algn="l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в части формирования и исполнения бюджетов поселений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647700" algn="l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по осуществлению внешнего муниципального финансового контроля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647700" algn="l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2022год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25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Антоновское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29,1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Декабристское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31,6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32,9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Марьевское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30,6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32,1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Миусское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21,8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Новокраснянское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21,0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Новорепинское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47,2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49,4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51,6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Новосельское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53,8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56,5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59,4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Перекопновское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25,1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26,0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27,0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Ершов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253,3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264,9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277,1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2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7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Социально-значимые проекты, планируемые к реализации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муниципальном районе Саратовской области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\\Oks\обмен\Иванникова\Бюджет 2020,2021-2022\Бюджет района\национальный проект образовани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1142985"/>
            <a:ext cx="1500191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00657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федерального проекта «Современная школа» национального проекта «Образование» открыты на базе МОУ "Средняя общеобразовательная школа N1 г.Ершова Саратовской области" и МОУ "Средняя общеобразовательная школа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с.Перекопное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Саратовской области« Центры цифрового и гуманитарного профилей «Точка роста»  9469,1тыс. 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Borodina\Downloads\kab_1.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31432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Borodina\Downloads\kab_2.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86124"/>
            <a:ext cx="3357586" cy="20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5572140"/>
            <a:ext cx="87154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в 2022 году в реализация регионального проекта (программы) в целях выполнения задач федерального проекта «Современная школа» примут МОУ "Средняя общеобразовательная школа N2 г.Ершова Саратовской области им.Героя Советского Союза Зуева М.А.", МОУ "Средняя общеобразовательная школа с.Рефлектор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области",МОУ "Средняя общеобразовательная школа с.Орлов-Гай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Саратогвской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области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2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2021 году в рамках реализации регионального проекта «Успех каждого ребенка» национального проекта «Образование»  отремонтирован спортзал в МОУ "Средняя общеобразовательная школа с.Моховое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области"- 1356,1 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000636"/>
            <a:ext cx="81439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2022 году будет проведен капитальный и текущий ремонт в МОУ "Средняя общеобразовательная школа с.Целинный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области"   и МОУ "Средняя общеобразовательная школа с. Лобки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области" на сумму 2455,4 тыс. руб. и МДОУ "Детский сад №6 "Малышок" г.Ершов Саратовская область""Детский сад комбинированного вида  №2 "Машенька" г.Ершова Саратовской области"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orodin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286280" cy="3214710"/>
          </a:xfrm>
          <a:prstGeom prst="rect">
            <a:avLst/>
          </a:prstGeom>
          <a:noFill/>
        </p:spPr>
      </p:pic>
      <p:pic>
        <p:nvPicPr>
          <p:cNvPr id="1027" name="Picture 3" descr="C:\Users\Borodina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5719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6632"/>
            <a:ext cx="8420072" cy="36004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87624" y="591979"/>
            <a:ext cx="6934200" cy="432048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 часть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146602"/>
            <a:ext cx="527208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51450" y="1874269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20" y="2285993"/>
            <a:ext cx="2245287" cy="15716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2064084" y="3929066"/>
            <a:ext cx="527208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6362" y="5000637"/>
            <a:ext cx="8930134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51450" y="4572009"/>
            <a:ext cx="484188" cy="428628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64" y="5805070"/>
            <a:ext cx="1512168" cy="1010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5805070"/>
            <a:ext cx="1579395" cy="1052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5805070"/>
            <a:ext cx="1586335" cy="1052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5829300"/>
            <a:ext cx="1487220" cy="1028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="" xmlns:p14="http://schemas.microsoft.com/office/powerpoint/2010/main" val="30564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116632"/>
            <a:ext cx="8501121" cy="77841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 бюджета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на 2022 год и на плановый период 2023 и 2024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397000"/>
          <a:ext cx="8572558" cy="5080008"/>
        </p:xfrm>
        <a:graphic>
          <a:graphicData uri="http://schemas.openxmlformats.org/drawingml/2006/table">
            <a:tbl>
              <a:tblPr/>
              <a:tblGrid>
                <a:gridCol w="516261"/>
                <a:gridCol w="1032523"/>
                <a:gridCol w="928396"/>
                <a:gridCol w="929125"/>
                <a:gridCol w="929125"/>
                <a:gridCol w="830095"/>
                <a:gridCol w="763828"/>
                <a:gridCol w="785818"/>
                <a:gridCol w="714380"/>
                <a:gridCol w="626746"/>
                <a:gridCol w="516261"/>
              </a:tblGrid>
              <a:tr h="2460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	                  	        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Кредиты, полученные от 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других бюджетов бюджетной системы Российской Федерации в валюте Российской Федерации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-10000,0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29.07.2022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-10000,0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643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обеспечение развития и укрепления материально-технической базы домов культуры в населенных пунктах с числом жителей до 50 тысяч человек в 2022 году запланировано 2837,9 тыс. руб. сельскому дому культуры с. Рефлектор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572140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реализации регионального проекта (программы) в целях выполнения задач федерального проекта «Творческие люди» запланировано 153,1 тыс. руб. для библиотеки с. Учебный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orodina\Desktop\hello_html_22511c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285992"/>
            <a:ext cx="3214710" cy="264320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57350"/>
            <a:ext cx="500066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525963"/>
          </a:xfrm>
        </p:spPr>
        <p:txBody>
          <a:bodyPr/>
          <a:lstStyle/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информационно-аналитического материала «Открытый бюджет для граждан -  бюджет Ершовского муниципального района Саратовской области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является финансовое управление администрации Ершовского муниципального района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Контактная информация для граждан: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413100, Саратовская область, г. Ершов, ул. Интернациональная, д. 7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(845-64) 5-26-37,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fu_ershov@mail.ru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 8-00 до 17-00. 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5-26-26 (106) Председатель комитета по финансовым вопросам, начальник финансового управления  администрации ЕМР – Рыбалкина Татьяна Михайловна   </a:t>
            </a:r>
          </a:p>
          <a:p>
            <a:pPr marL="36512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Составление, рассмотрение, утверждение и исполнение местного бюджета осуществляется в соответствии с Бюджетным кодексом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Уставом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 муниципального района, Решением Собрания депутатов Ершовского муниципального района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ноября 2017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61-356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бюджетном процессе в Ершовском муниципальном  районе»,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Закона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  «Об областном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депутатов Ершовского муниципального района «О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75940" y="2695769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отношениях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400" y="3241068"/>
            <a:ext cx="8781652" cy="3354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Саратовской области регулируются Законом Саратовской области  от 20 декабря 2005 года № 137-ЗСО «О межбюджетных отношениях  в Саратовской области», в соответствии с которым межбюджетные трансферты из областного бюджета местным бюджетам предоставляются в форме: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дотаций на выравнивание бюджетной обеспеченности;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субвенций для реализации полномочий органов государственной власти субъектов Российской Федерации;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иных межбюджетных трансфертов.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распределение межбюджетных трансфертов из областного бюджета между муниципальными образованиями утверждается ежегодно Законом Саратовской области «Об областном бюджете» на очередной финансовый год и плановый период.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8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 деление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Ершовский муниципальный район состоит из одиннадцати муниципальных образований: 1 городское поселение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поселений. Территория муниципального района заключается в границах, закрепленных действующим административно-территориальным устройством Саратовской области, площадью – 4300 км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 района – город Ершов.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границы Ершовского муниципального района входят: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муниципальное образование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Ершов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(город Ершов; поселок Учебный; поселок Прудовой; поселок Полуденный);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сельские поселения: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Антоновское муниципальное образование, Декабристское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Марьевское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Новокраснянское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Новосельское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Перекопновское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1202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публичных слушаний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264" y="692696"/>
            <a:ext cx="878165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28 Федерального закона от 6 октября 2003 года № 131-ФЗ "Об общих принципах организации местного самоуправления в Российской Федерации", статьей 12 Устава Ершовского муниципального района, Решением Собрания депутатов Ершовского муниципального района Саратовской области от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порядке организации и проведения публичных слушаний в Ершовском муниципальном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 с изменениями от 29 июня 2018 г. № 70-397,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 Ершовского муниципального района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23 декабря 2021 года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одной из форм непосредственного осуществления жителями Ершовского района  местного самоуправления.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940" y="2871556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64" y="3367948"/>
            <a:ext cx="878165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подготовлен в соответствии с требованиями Бюджетного кодекса Российской Федерации, с учетом особенностей формирования консолидированного бюджета области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и 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рекомендованных к исполнению Министерством финансов Саратовской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и 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 утверждены  основные показатели бюджета Ершовского муниципального района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904886"/>
              </p:ext>
            </p:extLst>
          </p:nvPr>
        </p:nvGraphicFramePr>
        <p:xfrm>
          <a:off x="158800" y="5715015"/>
          <a:ext cx="8802116" cy="112166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95524">
                  <a:extLst>
                    <a:ext uri="{9D8B030D-6E8A-4147-A177-3AD203B41FA5}">
                      <a16:colId xmlns="" xmlns:a16="http://schemas.microsoft.com/office/drawing/2014/main" val="3283345710"/>
                    </a:ext>
                  </a:extLst>
                </a:gridCol>
                <a:gridCol w="1746587">
                  <a:extLst>
                    <a:ext uri="{9D8B030D-6E8A-4147-A177-3AD203B41FA5}">
                      <a16:colId xmlns="" xmlns:a16="http://schemas.microsoft.com/office/drawing/2014/main" val="3146752332"/>
                    </a:ext>
                  </a:extLst>
                </a:gridCol>
                <a:gridCol w="1745639">
                  <a:extLst>
                    <a:ext uri="{9D8B030D-6E8A-4147-A177-3AD203B41FA5}">
                      <a16:colId xmlns="" xmlns:a16="http://schemas.microsoft.com/office/drawing/2014/main" val="611458696"/>
                    </a:ext>
                  </a:extLst>
                </a:gridCol>
                <a:gridCol w="1714366">
                  <a:extLst>
                    <a:ext uri="{9D8B030D-6E8A-4147-A177-3AD203B41FA5}">
                      <a16:colId xmlns="" xmlns:a16="http://schemas.microsoft.com/office/drawing/2014/main" val="1317658949"/>
                    </a:ext>
                  </a:extLst>
                </a:gridCol>
              </a:tblGrid>
              <a:tr h="19335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1295071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844309,1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813993,3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830487,1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0466385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834309,1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807813,9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817200,3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661089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+10000,0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+6179,4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+13286,8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412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1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34896" cy="360040"/>
          </a:xfr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политики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20688"/>
            <a:ext cx="8934896" cy="57554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основных направлений бюджетной политики Ершовского муниципального района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(далее - бюджетная политика) учтена государственная политика Российской Федерации и Саратовской области в вопросах развития отраслей экономической и социальной сфер.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нацелена на обеспечение сбалансированности и устойчивости бюджета в условиях ограниченности финансовых ресурсов и будет направлена на решение следующих основных задач: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безусловное исполнение действующих социально значимых обязательств;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консолидация финансовых ресурсов на приоритетных направлениях государственной политики, в том числе на реализации задач, поставленных в Указах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операционной эффективности использования бюджетных средств;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совершенствование процессов муниципального управления, в том числе за счет передачи части неспецифических для них функций в подведомственные учреждения и (или) многофункциональный центр предоставления государственных и муниципальных услуг;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качества предоставления муниципальных услуг за счет внедрения конкурентных (альтернативных) способов организации оказания муниципальных услуг, в том числе некоммерческими организациями, оказывающими общественно-полезные услуги;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расширение применения принципов адресности и нуждаемости при предоставлении гражданам мер социальной поддержки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полномасштабное внедрение принципов формирования программного бюджета на муниципальных уровнях;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дальнейшая оптимизация структуры долговых обязательств, снижение их соотношения к общему объему доходов бюджета без учета безвозмездных поступлений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1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2">
      <a:dk1>
        <a:sysClr val="windowText" lastClr="000000"/>
      </a:dk1>
      <a:lt1>
        <a:sysClr val="window" lastClr="FFFFFF"/>
      </a:lt1>
      <a:dk2>
        <a:srgbClr val="B4F3FE"/>
      </a:dk2>
      <a:lt2>
        <a:srgbClr val="00B0F0"/>
      </a:lt2>
      <a:accent1>
        <a:srgbClr val="BBB4FB"/>
      </a:accent1>
      <a:accent2>
        <a:srgbClr val="FF0000"/>
      </a:accent2>
      <a:accent3>
        <a:srgbClr val="6BB1C9"/>
      </a:accent3>
      <a:accent4>
        <a:srgbClr val="A246F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30277</TotalTime>
  <Words>8512</Words>
  <Application>Microsoft Office PowerPoint</Application>
  <PresentationFormat>Экран (4:3)</PresentationFormat>
  <Paragraphs>1963</Paragraphs>
  <Slides>52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Техническая</vt:lpstr>
      <vt:lpstr>    </vt:lpstr>
      <vt:lpstr>Слайд 2</vt:lpstr>
      <vt:lpstr>Что такое бюджет ?</vt:lpstr>
      <vt:lpstr>Слайд 4</vt:lpstr>
      <vt:lpstr>Слайд 5</vt:lpstr>
      <vt:lpstr>Слайд 6</vt:lpstr>
      <vt:lpstr>Слайд 7</vt:lpstr>
      <vt:lpstr>Слайд 8</vt:lpstr>
      <vt:lpstr>Основные приоритеты бюджетной политики</vt:lpstr>
      <vt:lpstr>Слайд 10</vt:lpstr>
      <vt:lpstr>Основные показатели социально-экономического развития Ершовского муниципального района Саратовской области</vt:lpstr>
      <vt:lpstr>Доходы бюджета</vt:lpstr>
      <vt:lpstr>Слайд 13</vt:lpstr>
      <vt:lpstr>Слайд 14</vt:lpstr>
      <vt:lpstr>Налоговые доходы бюджета Ершовского муниципального района</vt:lpstr>
      <vt:lpstr>Структура неналоговых доходов и их соотношение с аналогичными показателями 2020-2024годов представлена в графике:</vt:lpstr>
      <vt:lpstr>Слайд 17</vt:lpstr>
      <vt:lpstr>Динамика распределения расходов бюджета Ершовского муниципального района</vt:lpstr>
      <vt:lpstr>Расходы бюджета Ершовского муниципального района на 2022 год</vt:lpstr>
      <vt:lpstr>Предварительные итоги социально – экономического  развития за 9 месяцев 2021 года и ожидаемые итоги социально – экономического развития Ершовского муниципального района за  2021 год.</vt:lpstr>
      <vt:lpstr>Слайд 21</vt:lpstr>
      <vt:lpstr>Слайд 22</vt:lpstr>
      <vt:lpstr>Слайд 23</vt:lpstr>
      <vt:lpstr>МУНИЦИПАЛЬНЫЕ ПРОГРАММЫ</vt:lpstr>
      <vt:lpstr>Слайд 25</vt:lpstr>
      <vt:lpstr>Слайд 26</vt:lpstr>
      <vt:lpstr>Муниципальная программа: «Развитие физической культуры, спорта и молодежной политики Ершовского муниципального района до 2025года»</vt:lpstr>
      <vt:lpstr>Слайд 28</vt:lpstr>
      <vt:lpstr>Слайд 29</vt:lpstr>
      <vt:lpstr>Муниципальная программа «Культура Ершовского муниципального района Саратовской области до 2025 года»</vt:lpstr>
      <vt:lpstr>Слайд 31</vt:lpstr>
      <vt:lpstr>Муниципальная программа «Развитие транспортной системы Ершовского муниципального района»</vt:lpstr>
      <vt:lpstr>Муниципальная программа «Развитие муниципального управления Ершовского муниципального района до 2025года»</vt:lpstr>
      <vt:lpstr>Слайд 34</vt:lpstr>
      <vt:lpstr>Муниципальная программа  «Улучшение условий и охраны труда на рабочих местах в Ершовском муниципальном районе на 2021-2025годы» </vt:lpstr>
      <vt:lpstr>Слайд 36</vt:lpstr>
      <vt:lpstr>Муниципальная программа «Развитие сельского хозяйства и регулирование рынков сельскохозяйственной продукции, сырья и продовольствия Ершовского  муниципального района»</vt:lpstr>
      <vt:lpstr>Муниципальная программа: «Социальная поддержка и социальное обслуживание граждан Ершовского муниципального района до 2025 года»</vt:lpstr>
      <vt:lpstr>Слайд 39</vt:lpstr>
      <vt:lpstr>Муниципальная программа «Информационное общество Ершовского муниципального района на 2021– 2025 годы» </vt:lpstr>
      <vt:lpstr>Муниципальная программа «Защита населения и территорий от чрезвычайных ситуаций, обеспечение пожарной безопасности муниципального образования  до 2025 года»</vt:lpstr>
      <vt:lpstr>Слайд 42</vt:lpstr>
      <vt:lpstr>Муниципальная программа  «Защита прав потребителей в Ершовском муниципальном районе на 2021 – 2025 годы» </vt:lpstr>
      <vt:lpstr>Муниципальная  программа «Профилактика терроризма и экстремизма, а также минимизации и  ликвидации последствий проявлений терроризма, экстремизма на территории Ершовского муниципального района до 2025 года» </vt:lpstr>
      <vt:lpstr>Муниципальная программа «Инвестиционное развитиеЕршовского муниципального района на 2021-2025 годы». </vt:lpstr>
      <vt:lpstr>Муниципальная программа «Комплексное развитие сельских территорий Ершовского муниципального района на 2020-2025 годы»</vt:lpstr>
      <vt:lpstr>Объем и распределение межбюджетных трансфертов, передаваемых бюджету Ершовского муниципального района Саратовской области из бюджетов поселений в соответствии с заключенными соглашениями на 2022 год и на плановый период 2023 и 2024 годов</vt:lpstr>
      <vt:lpstr>Социально-значимые проекты, планируемые к реализации в Ершовском муниципальном районе Саратовской области</vt:lpstr>
      <vt:lpstr>Слайд 49</vt:lpstr>
      <vt:lpstr>Программа муниципальных внутренних заимствований  бюджета Ершовского муниципального района Саратовской области на 2022 год и на плановый период 2023 и 2024 годов</vt:lpstr>
      <vt:lpstr>Слайд 51</vt:lpstr>
      <vt:lpstr>Слайд 52</vt:lpstr>
    </vt:vector>
  </TitlesOfParts>
  <Company>2222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Пользователь Windows</cp:lastModifiedBy>
  <cp:revision>2436</cp:revision>
  <dcterms:created xsi:type="dcterms:W3CDTF">2013-04-17T07:52:47Z</dcterms:created>
  <dcterms:modified xsi:type="dcterms:W3CDTF">2021-12-28T10:33:00Z</dcterms:modified>
</cp:coreProperties>
</file>